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307" r:id="rId3"/>
    <p:sldId id="268" r:id="rId4"/>
    <p:sldId id="311" r:id="rId5"/>
    <p:sldId id="266" r:id="rId6"/>
    <p:sldId id="323" r:id="rId7"/>
    <p:sldId id="324" r:id="rId8"/>
    <p:sldId id="315" r:id="rId9"/>
    <p:sldId id="316" r:id="rId10"/>
    <p:sldId id="317" r:id="rId11"/>
    <p:sldId id="319" r:id="rId12"/>
    <p:sldId id="290" r:id="rId13"/>
    <p:sldId id="291" r:id="rId14"/>
    <p:sldId id="269" r:id="rId15"/>
    <p:sldId id="270" r:id="rId16"/>
    <p:sldId id="292" r:id="rId17"/>
    <p:sldId id="318" r:id="rId18"/>
    <p:sldId id="263" r:id="rId19"/>
    <p:sldId id="264" r:id="rId20"/>
    <p:sldId id="265" r:id="rId21"/>
    <p:sldId id="272" r:id="rId22"/>
    <p:sldId id="273" r:id="rId23"/>
    <p:sldId id="335" r:id="rId24"/>
    <p:sldId id="337" r:id="rId25"/>
    <p:sldId id="281" r:id="rId26"/>
    <p:sldId id="283" r:id="rId27"/>
    <p:sldId id="338" r:id="rId28"/>
    <p:sldId id="330" r:id="rId29"/>
    <p:sldId id="329" r:id="rId30"/>
    <p:sldId id="326" r:id="rId31"/>
    <p:sldId id="331" r:id="rId32"/>
    <p:sldId id="321" r:id="rId33"/>
    <p:sldId id="275" r:id="rId34"/>
    <p:sldId id="340" r:id="rId35"/>
    <p:sldId id="341" r:id="rId36"/>
    <p:sldId id="343" r:id="rId37"/>
    <p:sldId id="342" r:id="rId38"/>
    <p:sldId id="346" r:id="rId39"/>
    <p:sldId id="345" r:id="rId40"/>
    <p:sldId id="344" r:id="rId41"/>
    <p:sldId id="293" r:id="rId42"/>
    <p:sldId id="328" r:id="rId43"/>
    <p:sldId id="287" r:id="rId44"/>
    <p:sldId id="288" r:id="rId45"/>
    <p:sldId id="313"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496" autoAdjust="0"/>
    <p:restoredTop sz="89400" autoAdjust="0"/>
  </p:normalViewPr>
  <p:slideViewPr>
    <p:cSldViewPr>
      <p:cViewPr varScale="1">
        <p:scale>
          <a:sx n="65" d="100"/>
          <a:sy n="65" d="100"/>
        </p:scale>
        <p:origin x="-130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585B33F-9848-48C7-9D7D-F99AF6841E9B}" type="datetimeFigureOut">
              <a:rPr lang="en-US" smtClean="0"/>
              <a:pPr/>
              <a:t>9/8/2014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85881A6-D316-4F5E-932E-94FF58B45BB4}" type="slidenum">
              <a:rPr lang="en-US" smtClean="0"/>
              <a:pPr/>
              <a:t>‹#›</a:t>
            </a:fld>
            <a:endParaRPr lang="en-US"/>
          </a:p>
        </p:txBody>
      </p:sp>
    </p:spTree>
    <p:extLst>
      <p:ext uri="{BB962C8B-B14F-4D97-AF65-F5344CB8AC3E}">
        <p14:creationId xmlns:p14="http://schemas.microsoft.com/office/powerpoint/2010/main" val="1174376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attsupwiththat.com/2009/11/19/not-finding-any-gore-airbrushes-in-hurricanes-for-his-new-boo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latin typeface="Arial" pitchFamily="34" charset="0"/>
            </a:endParaRPr>
          </a:p>
        </p:txBody>
      </p:sp>
      <p:sp>
        <p:nvSpPr>
          <p:cNvPr id="52228" name="Slide Number Placeholder 3"/>
          <p:cNvSpPr>
            <a:spLocks noGrp="1"/>
          </p:cNvSpPr>
          <p:nvPr>
            <p:ph type="sldNum" sz="quarter" idx="5"/>
          </p:nvPr>
        </p:nvSpPr>
        <p:spPr>
          <a:noFill/>
        </p:spPr>
        <p:txBody>
          <a:bodyPr/>
          <a:lstStyle/>
          <a:p>
            <a:fld id="{E0287EFE-BFA9-41A8-9DB3-ECCA92EF6636}"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Al Gore’s vision of the future, the inner part of the front cover of “Our Choice,” including:</a:t>
            </a:r>
          </a:p>
          <a:p>
            <a:pPr>
              <a:defRPr/>
            </a:pPr>
            <a:endParaRPr lang="en-US" dirty="0" smtClean="0"/>
          </a:p>
          <a:p>
            <a:pPr marL="232943" indent="-232943">
              <a:buFontTx/>
              <a:buAutoNum type="arabicPeriod"/>
              <a:defRPr/>
            </a:pPr>
            <a:r>
              <a:rPr lang="en-US" dirty="0" smtClean="0"/>
              <a:t>A hurricane spiraling the wrong way off the US east coast. Politicians have repealed the pesky law of conservation of angular momentum. </a:t>
            </a:r>
          </a:p>
          <a:p>
            <a:pPr marL="232943" indent="-232943">
              <a:defRPr/>
            </a:pPr>
            <a:endParaRPr lang="en-US" dirty="0" smtClean="0"/>
          </a:p>
          <a:p>
            <a:pPr marL="232943" indent="-232943">
              <a:buFontTx/>
              <a:buAutoNum type="arabicPeriod" startAt="3"/>
              <a:defRPr/>
            </a:pPr>
            <a:r>
              <a:rPr lang="en-US" dirty="0" smtClean="0"/>
              <a:t>There is a hurricane off the equatorial coast of South America, spiraling the right way for the northern hemisphere.  Before Al and his “scientists” abolished the law of conservation of angular momentum, hurricanes did not form within about plus or minus 10 degrees of the equator. The </a:t>
            </a:r>
            <a:r>
              <a:rPr lang="en-US" dirty="0" err="1" smtClean="0"/>
              <a:t>Coriolis</a:t>
            </a:r>
            <a:r>
              <a:rPr lang="en-US" dirty="0" smtClean="0"/>
              <a:t> force is zero at the equator. </a:t>
            </a:r>
          </a:p>
          <a:p>
            <a:pPr marL="232943" indent="-232943">
              <a:buFontTx/>
              <a:buAutoNum type="arabicPeriod" startAt="3"/>
              <a:defRPr/>
            </a:pPr>
            <a:endParaRPr lang="en-US" dirty="0" smtClean="0"/>
          </a:p>
          <a:p>
            <a:pPr marL="232943" indent="-232943">
              <a:buFontTx/>
              <a:buAutoNum type="arabicPeriod" startAt="3"/>
              <a:defRPr/>
            </a:pPr>
            <a:r>
              <a:rPr lang="en-US" dirty="0" smtClean="0"/>
              <a:t>The ice cover of the Arctic ocean is all gone, and a good fraction of the central part of Greenland is flooded, presumably because Al and his “scientists” looked up the current topography of Greenland.  Of course you have to repeal another law of physics,  </a:t>
            </a:r>
            <a:r>
              <a:rPr lang="en-US" dirty="0" err="1" smtClean="0"/>
              <a:t>isostatic</a:t>
            </a:r>
            <a:r>
              <a:rPr lang="en-US" dirty="0" smtClean="0"/>
              <a:t>  glacial adjustment, which would require the currently  mashed-down inland parts of Greenland to rise above sea level when the enormous weight of the ice cover is removed.</a:t>
            </a:r>
          </a:p>
          <a:p>
            <a:pPr marL="232943" indent="-232943">
              <a:buFontTx/>
              <a:buAutoNum type="arabicPeriod" startAt="3"/>
              <a:defRPr/>
            </a:pPr>
            <a:endParaRPr lang="en-US" dirty="0" smtClean="0"/>
          </a:p>
          <a:p>
            <a:pPr marL="232943" indent="-232943">
              <a:buFontTx/>
              <a:buAutoNum type="arabicPeriod" startAt="3"/>
              <a:defRPr/>
            </a:pPr>
            <a:r>
              <a:rPr lang="en-US" dirty="0" smtClean="0"/>
              <a:t> Much of Florida is under water.</a:t>
            </a:r>
          </a:p>
          <a:p>
            <a:pPr marL="232943" indent="-232943">
              <a:buFontTx/>
              <a:buAutoNum type="arabicPeriod" startAt="3"/>
              <a:defRPr/>
            </a:pPr>
            <a:endParaRPr lang="en-US" dirty="0" smtClean="0"/>
          </a:p>
          <a:p>
            <a:pPr marL="232943" indent="-232943">
              <a:buFontTx/>
              <a:buAutoNum type="arabicPeriod" startAt="3"/>
              <a:defRPr/>
            </a:pPr>
            <a:r>
              <a:rPr lang="en-US" dirty="0" smtClean="0"/>
              <a:t>Much of the US landmass is desert, including the southeast, which has somehow been transformed in to a desert in spite of getting  more drenching  “</a:t>
            </a:r>
            <a:r>
              <a:rPr lang="en-US" dirty="0" err="1" smtClean="0"/>
              <a:t>superstorms</a:t>
            </a:r>
            <a:r>
              <a:rPr lang="en-US" dirty="0" smtClean="0"/>
              <a:t>” like Sandy.</a:t>
            </a:r>
          </a:p>
          <a:p>
            <a:pPr marL="232943" indent="-232943">
              <a:buFontTx/>
              <a:buAutoNum type="arabicPeriod" startAt="3"/>
              <a:defRPr/>
            </a:pPr>
            <a:endParaRPr lang="en-US" dirty="0" smtClean="0"/>
          </a:p>
          <a:p>
            <a:pPr marL="232943" indent="-232943">
              <a:buFontTx/>
              <a:buAutoNum type="arabicPeriod" startAt="3"/>
              <a:defRPr/>
            </a:pPr>
            <a:r>
              <a:rPr lang="en-US" dirty="0" smtClean="0"/>
              <a:t>Except for hurricanes, there is almost no cloud cover.</a:t>
            </a:r>
          </a:p>
        </p:txBody>
      </p:sp>
      <p:sp>
        <p:nvSpPr>
          <p:cNvPr id="169988" name="Slide Number Placeholder 3"/>
          <p:cNvSpPr>
            <a:spLocks noGrp="1"/>
          </p:cNvSpPr>
          <p:nvPr>
            <p:ph type="sldNum" sz="quarter" idx="5"/>
          </p:nvPr>
        </p:nvSpPr>
        <p:spPr>
          <a:noFill/>
        </p:spPr>
        <p:txBody>
          <a:bodyPr/>
          <a:lstStyle/>
          <a:p>
            <a:fld id="{27995DC5-0DCD-4CD4-9E1A-8C1A1CC00520}"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5881A6-D316-4F5E-932E-94FF58B45BB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temperature lapse rate of the atmosphere is an important factor that affects greenhouse warming.  There is a rapid drop of temperature  from the surface to the </a:t>
            </a:r>
            <a:r>
              <a:rPr lang="en-US" baseline="0" dirty="0" err="1" smtClean="0"/>
              <a:t>tropopause</a:t>
            </a:r>
            <a:r>
              <a:rPr lang="en-US" baseline="0" dirty="0" smtClean="0"/>
              <a:t>, where the convective mixing of the atmosphere stops and the stratosphere begins. Although the pressure and temperature drop rapidly with increasing altitude in the troposphere, the entropy per unit mass of air is nearly constant, since it can only be decreased by the relatively slow loss of energy by radiation. With no clouds, the surface can radiate directly to space in the thermal infrared window  at wavelengths around 10 microns.  For wavelengths outside the atmospheric window,  heat is radiated to space  by H</a:t>
            </a:r>
            <a:r>
              <a:rPr lang="en-US" baseline="-25000" dirty="0" smtClean="0"/>
              <a:t>2</a:t>
            </a:r>
            <a:r>
              <a:rPr lang="en-US" baseline="0" dirty="0" smtClean="0"/>
              <a:t>O, CO</a:t>
            </a:r>
            <a:r>
              <a:rPr lang="en-US" baseline="-25000" dirty="0" smtClean="0"/>
              <a:t>2</a:t>
            </a:r>
            <a:r>
              <a:rPr lang="en-US" baseline="0" dirty="0" smtClean="0"/>
              <a:t> and other greenhouse molecules and by cloud tops.   The more radiation to space that comes from the thermal emission of  molecules or clouds at high, cold altitudes, as opposed to  radiation from the warm surface or from the relatively warm lower troposphere, the more warming of the surface there will be.</a:t>
            </a:r>
            <a:endParaRPr lang="en-US" dirty="0"/>
          </a:p>
        </p:txBody>
      </p:sp>
      <p:sp>
        <p:nvSpPr>
          <p:cNvPr id="4" name="Slide Number Placeholder 3"/>
          <p:cNvSpPr>
            <a:spLocks noGrp="1"/>
          </p:cNvSpPr>
          <p:nvPr>
            <p:ph type="sldNum" sz="quarter" idx="10"/>
          </p:nvPr>
        </p:nvSpPr>
        <p:spPr/>
        <p:txBody>
          <a:bodyPr/>
          <a:lstStyle/>
          <a:p>
            <a:pPr>
              <a:defRPr/>
            </a:pPr>
            <a:fld id="{79640F51-9B17-47F0-BA91-BE3B057315A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Fluid</a:t>
            </a:r>
            <a:r>
              <a:rPr lang="en-US" baseline="0" dirty="0" smtClean="0"/>
              <a:t> flow in the earth’s atmosphere also affects the surface temperature.  Radiation into space by CO</a:t>
            </a:r>
            <a:r>
              <a:rPr lang="en-US" baseline="-25000" dirty="0" smtClean="0"/>
              <a:t>2</a:t>
            </a:r>
            <a:r>
              <a:rPr lang="en-US" baseline="0" dirty="0" smtClean="0"/>
              <a:t> and H</a:t>
            </a:r>
            <a:r>
              <a:rPr lang="en-US" baseline="-25000" dirty="0" smtClean="0"/>
              <a:t>2</a:t>
            </a:r>
            <a:r>
              <a:rPr lang="en-US" baseline="0" dirty="0" smtClean="0"/>
              <a:t>O molecules cools the high-altitude branches of the enormous convective cells of air . This allows the heavier, cold (low-entropy) air to sink back to the surface of the earth.  The dry air subsides at about 30 degrees latitude, north and south. These are the latitudes of the great desert belts of the earth. Because of </a:t>
            </a:r>
            <a:r>
              <a:rPr lang="en-US" baseline="0" dirty="0" err="1" smtClean="0"/>
              <a:t>Coriolis</a:t>
            </a:r>
            <a:r>
              <a:rPr lang="en-US" baseline="0" dirty="0" smtClean="0"/>
              <a:t> forces (conservation of angular momentum), the returning surface flow of air produces the easterly trade winds of the tropics, and the westerly winds of the temperate zones.  Convection in the atmosphere takes heat from tropical regions to the poles and from the surface to space.  The heat loss to space</a:t>
            </a:r>
            <a:r>
              <a:rPr lang="en-US" baseline="0" dirty="0"/>
              <a:t> </a:t>
            </a:r>
            <a:r>
              <a:rPr lang="en-US" baseline="0" dirty="0" smtClean="0"/>
              <a:t>is entirely due to radiation from the earth’s surface and from molecules and particulates at various altitudes in the atmosphere.</a:t>
            </a:r>
          </a:p>
        </p:txBody>
      </p:sp>
      <p:sp>
        <p:nvSpPr>
          <p:cNvPr id="4" name="Slide Number Placeholder 3"/>
          <p:cNvSpPr>
            <a:spLocks noGrp="1"/>
          </p:cNvSpPr>
          <p:nvPr>
            <p:ph type="sldNum" sz="quarter" idx="10"/>
          </p:nvPr>
        </p:nvSpPr>
        <p:spPr/>
        <p:txBody>
          <a:bodyPr/>
          <a:lstStyle/>
          <a:p>
            <a:pPr>
              <a:defRPr/>
            </a:pPr>
            <a:fld id="{79640F51-9B17-47F0-BA91-BE3B057315A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Aside</a:t>
            </a:r>
            <a:r>
              <a:rPr lang="en-US" baseline="0" dirty="0" smtClean="0"/>
              <a:t> from a very small amount of geothermal heat, t</a:t>
            </a:r>
            <a:r>
              <a:rPr lang="en-US" dirty="0" smtClean="0"/>
              <a:t>he earth’s surface</a:t>
            </a:r>
            <a:r>
              <a:rPr lang="en-US" baseline="0" dirty="0" smtClean="0"/>
              <a:t> is heated by sunlight with wavelengths of order half a micron, characteristic of the 5525 K blackbody temperature of the sun’s surface. The earth’s surface is cooled mainly by convection, including cooling from the evaporation of water.   The surface also cools by radiating directly to space in the thermal infrared window , with wavelengths of order 10 microns, characteristic of a blackbody with the 300 K surface temperature of the earth.  Most of the thermal radiation to space does not come from the surface but from greenhouse gases, predominantly H</a:t>
            </a:r>
            <a:r>
              <a:rPr lang="en-US" baseline="-25000" dirty="0" smtClean="0"/>
              <a:t>2</a:t>
            </a:r>
            <a:r>
              <a:rPr lang="en-US" baseline="0" dirty="0" smtClean="0"/>
              <a:t>0 and CO</a:t>
            </a:r>
            <a:r>
              <a:rPr lang="en-US" baseline="-25000" dirty="0" smtClean="0"/>
              <a:t>2</a:t>
            </a:r>
            <a:r>
              <a:rPr lang="en-US" baseline="0" dirty="0" smtClean="0"/>
              <a:t>, and from clouds or other particulates in the atmosphere above the surface.</a:t>
            </a:r>
            <a:endParaRPr lang="en-US" dirty="0"/>
          </a:p>
        </p:txBody>
      </p:sp>
      <p:sp>
        <p:nvSpPr>
          <p:cNvPr id="4" name="Slide Number Placeholder 3"/>
          <p:cNvSpPr>
            <a:spLocks noGrp="1"/>
          </p:cNvSpPr>
          <p:nvPr>
            <p:ph type="sldNum" sz="quarter" idx="10"/>
          </p:nvPr>
        </p:nvSpPr>
        <p:spPr/>
        <p:txBody>
          <a:bodyPr/>
          <a:lstStyle/>
          <a:p>
            <a:pPr>
              <a:defRPr/>
            </a:pPr>
            <a:fld id="{79640F51-9B17-47F0-BA91-BE3B057315A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substantial absorption of both sunlight and thermal radiation by the atmosphere, even in the absence of clouds. The shortest wavelengths of sunlight are subject to Rayleigh scattering, which makes our blue sky. Overtones of the </a:t>
            </a:r>
            <a:r>
              <a:rPr lang="en-US" baseline="0" dirty="0" err="1" smtClean="0"/>
              <a:t>vibrational</a:t>
            </a:r>
            <a:r>
              <a:rPr lang="en-US" baseline="0" dirty="0" smtClean="0"/>
              <a:t> modes of water molecules absorb substantial amounts of near infrared sunlight. Molecules of  H</a:t>
            </a:r>
            <a:r>
              <a:rPr lang="en-US" baseline="-25000" dirty="0" smtClean="0"/>
              <a:t>2</a:t>
            </a:r>
            <a:r>
              <a:rPr lang="en-US" baseline="0" dirty="0" smtClean="0"/>
              <a:t>O, CO</a:t>
            </a:r>
            <a:r>
              <a:rPr lang="en-US" baseline="-25000" dirty="0" smtClean="0"/>
              <a:t>2</a:t>
            </a:r>
            <a:r>
              <a:rPr lang="en-US" baseline="0" dirty="0" smtClean="0"/>
              <a:t>, O</a:t>
            </a:r>
            <a:r>
              <a:rPr lang="en-US" baseline="-25000" dirty="0" smtClean="0"/>
              <a:t>2</a:t>
            </a:r>
            <a:r>
              <a:rPr lang="en-US" baseline="0" dirty="0" smtClean="0"/>
              <a:t>, O</a:t>
            </a:r>
            <a:r>
              <a:rPr lang="en-US" baseline="-25000" dirty="0" smtClean="0"/>
              <a:t>3</a:t>
            </a:r>
            <a:r>
              <a:rPr lang="en-US" baseline="0" dirty="0" smtClean="0"/>
              <a:t> and others absorb so strongly in the thermal infrared that even for clear skies, only a narrow band of radiation with wavelengths near 10 microns can escape from the surface to space with no further scattering.  Even though strongly absorbed frequencies cannot be radiated directly to space from the ground, they can be radiated to space by molecules at a sufficiently high altitude that the absorption by the air above them is negligible.  This high-altitude radiation is weaker than it would be at the surface, since the air is cooler at higher altitudes than at the surface, and the molecules therefore do not radiate as strongly as they would if they were closer to the surface and warmer.</a:t>
            </a:r>
          </a:p>
        </p:txBody>
      </p:sp>
      <p:sp>
        <p:nvSpPr>
          <p:cNvPr id="4" name="Slide Number Placeholder 3"/>
          <p:cNvSpPr>
            <a:spLocks noGrp="1"/>
          </p:cNvSpPr>
          <p:nvPr>
            <p:ph type="sldNum" sz="quarter" idx="10"/>
          </p:nvPr>
        </p:nvSpPr>
        <p:spPr/>
        <p:txBody>
          <a:bodyPr/>
          <a:lstStyle/>
          <a:p>
            <a:pPr>
              <a:defRPr/>
            </a:pPr>
            <a:fld id="{79640F51-9B17-47F0-BA91-BE3B057315A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66676D0-176F-4DF5-A8C5-8462CF3B767C}" type="slidenum">
              <a:rPr lang="en-US" smtClean="0">
                <a:latin typeface="Arial" pitchFamily="34" charset="0"/>
              </a:rPr>
              <a:pPr/>
              <a:t>16</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baseline="0" dirty="0" smtClean="0">
                <a:latin typeface="Arial" pitchFamily="34" charset="0"/>
              </a:rPr>
              <a:t>These are actual experimental data, obtained from a Fourier-transform spectrometer aboard a satellite. Although generally similar to the model data, the spectra are quite different at different parts of the earth’s surface. There is very little water vapor over Southern Iraq which was in dry subsiding air from the Hadley cell at the time of this measurement. There is an extreme temperature inversion over the Antarctic ice sheet, where the surface temperature is only 180 K.  Over Antarctica, the CO</a:t>
            </a:r>
            <a:r>
              <a:rPr lang="en-US" baseline="-25000" dirty="0" smtClean="0">
                <a:latin typeface="Arial" pitchFamily="34" charset="0"/>
              </a:rPr>
              <a:t>2</a:t>
            </a:r>
            <a:r>
              <a:rPr lang="en-US" baseline="0" dirty="0" smtClean="0">
                <a:latin typeface="Arial" pitchFamily="34" charset="0"/>
              </a:rPr>
              <a:t> and O</a:t>
            </a:r>
            <a:r>
              <a:rPr lang="en-US" baseline="-25000" dirty="0" smtClean="0">
                <a:latin typeface="Arial" pitchFamily="34" charset="0"/>
              </a:rPr>
              <a:t>2</a:t>
            </a:r>
            <a:r>
              <a:rPr lang="en-US" baseline="0" dirty="0" smtClean="0">
                <a:latin typeface="Arial" pitchFamily="34" charset="0"/>
              </a:rPr>
              <a:t> bands show up in emission from the warmer atmosphere above the ice sheet. The atmosphere over Antarctica is so cold that it contains practically no water vapor. Finally note the near complete absence of infrared emission from the top of the thunderstorm anvil over the Tropical Western Pacific, the site of the celebrated “warm pool “ that is involved in El Nino’s and La Nina’s. The suppression of infrared radiation by high, cold cloud tops, especially cirrus clouds, is a potent global warming mechanism.  However, for low clouds, the increase in visible </a:t>
            </a:r>
            <a:r>
              <a:rPr lang="en-US" baseline="0" dirty="0" err="1" smtClean="0">
                <a:latin typeface="Arial" pitchFamily="34" charset="0"/>
              </a:rPr>
              <a:t>albedo</a:t>
            </a:r>
            <a:r>
              <a:rPr lang="en-US" baseline="0" dirty="0" smtClean="0">
                <a:latin typeface="Arial" pitchFamily="34" charset="0"/>
              </a:rPr>
              <a:t> is a potent cooling mechanism.</a:t>
            </a:r>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5881A6-D316-4F5E-932E-94FF58B45BB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a:t>
            </a:r>
            <a:r>
              <a:rPr lang="en-US" baseline="-25000" dirty="0" smtClean="0"/>
              <a:t>2</a:t>
            </a:r>
            <a:r>
              <a:rPr lang="en-US" dirty="0" smtClean="0"/>
              <a:t> molecule</a:t>
            </a:r>
            <a:r>
              <a:rPr lang="en-US" baseline="0" dirty="0" smtClean="0"/>
              <a:t> has three </a:t>
            </a:r>
            <a:r>
              <a:rPr lang="en-US" baseline="0" dirty="0" err="1" smtClean="0"/>
              <a:t>vibrational</a:t>
            </a:r>
            <a:r>
              <a:rPr lang="en-US" baseline="0" dirty="0" smtClean="0"/>
              <a:t> modes: the infrared active bending mode and asymmetric stretch mode, and symmetric stretch mode, which is not infrared active. The resonance frequencies of the asymmetric stretch mode lie outside the thermal emission spectrum of the earth and also outside of most of the visible spectrum of the sun, so the asymmetric stretch mode contributes little to global warming. The frequency of the symmetric stretch mode is nearly twice the frequency of the bending mode, so there can be strong mixing of the excited bending vibration with the symmetric stretch mode.  This mixing, often called Fermi resonance, since it was first explained by </a:t>
            </a:r>
            <a:r>
              <a:rPr lang="en-US" baseline="0" dirty="0" err="1" smtClean="0"/>
              <a:t>Enrico</a:t>
            </a:r>
            <a:r>
              <a:rPr lang="en-US" baseline="0" dirty="0" smtClean="0"/>
              <a:t> Fermi, makes CO</a:t>
            </a:r>
            <a:r>
              <a:rPr lang="en-US" baseline="-25000" dirty="0" smtClean="0"/>
              <a:t>2</a:t>
            </a:r>
            <a:r>
              <a:rPr lang="en-US" baseline="0" dirty="0" smtClean="0"/>
              <a:t> a more potent greenhouse gas.</a:t>
            </a:r>
          </a:p>
          <a:p>
            <a:endParaRPr lang="en-US" baseline="0" dirty="0" smtClean="0"/>
          </a:p>
          <a:p>
            <a:r>
              <a:rPr lang="en-US" baseline="0" dirty="0" smtClean="0"/>
              <a:t>Each of the strongly negative O atoms of  the CO</a:t>
            </a:r>
            <a:r>
              <a:rPr lang="en-US" baseline="-25000" dirty="0" smtClean="0"/>
              <a:t>2</a:t>
            </a:r>
            <a:r>
              <a:rPr lang="en-US" baseline="0" dirty="0" smtClean="0"/>
              <a:t> molecule has a net negative charge, leaving the C atom in the middle positively charged with about half the elementary charge (the charge of a proton).  It is the accelerations of these charges during the vibration and rotation of the CO</a:t>
            </a:r>
            <a:r>
              <a:rPr lang="en-US" baseline="-25000" dirty="0" smtClean="0"/>
              <a:t>2 </a:t>
            </a:r>
            <a:r>
              <a:rPr lang="en-US" baseline="0" dirty="0" smtClean="0"/>
              <a:t>molecule that allows it to absorb and emit radiation. Those vibrations and rotations that produce changing electric dipole moments radiate most efficiently, very much like the whip antenna an a automobile, which also transmits and receives electric dipole radiation.</a:t>
            </a:r>
            <a:endParaRPr lang="en-US" baseline="-25000" dirty="0"/>
          </a:p>
        </p:txBody>
      </p:sp>
      <p:sp>
        <p:nvSpPr>
          <p:cNvPr id="4" name="Slide Number Placeholder 3"/>
          <p:cNvSpPr>
            <a:spLocks noGrp="1"/>
          </p:cNvSpPr>
          <p:nvPr>
            <p:ph type="sldNum" sz="quarter" idx="10"/>
          </p:nvPr>
        </p:nvSpPr>
        <p:spPr/>
        <p:txBody>
          <a:bodyPr/>
          <a:lstStyle/>
          <a:p>
            <a:pPr>
              <a:defRPr/>
            </a:pPr>
            <a:fld id="{79640F51-9B17-47F0-BA91-BE3B057315A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low-lying</a:t>
            </a:r>
            <a:r>
              <a:rPr lang="en-US" baseline="0" dirty="0" smtClean="0"/>
              <a:t> </a:t>
            </a:r>
            <a:r>
              <a:rPr lang="en-US" baseline="0" dirty="0" err="1" smtClean="0"/>
              <a:t>vibrational</a:t>
            </a:r>
            <a:r>
              <a:rPr lang="en-US" baseline="0" dirty="0" smtClean="0"/>
              <a:t> levels of the CO</a:t>
            </a:r>
            <a:r>
              <a:rPr lang="en-US" baseline="-25000" dirty="0" smtClean="0"/>
              <a:t>2</a:t>
            </a:r>
            <a:r>
              <a:rPr lang="en-US" baseline="0" dirty="0" smtClean="0"/>
              <a:t> molecule for the most abundant </a:t>
            </a:r>
            <a:r>
              <a:rPr lang="en-US" baseline="0" dirty="0" err="1" smtClean="0"/>
              <a:t>isotopomer</a:t>
            </a:r>
            <a:r>
              <a:rPr lang="en-US" baseline="0" dirty="0" smtClean="0"/>
              <a:t> </a:t>
            </a:r>
            <a:r>
              <a:rPr lang="en-US" baseline="30000" dirty="0" smtClean="0"/>
              <a:t>16</a:t>
            </a:r>
            <a:r>
              <a:rPr lang="en-US" baseline="0" dirty="0" smtClean="0"/>
              <a:t>O</a:t>
            </a:r>
            <a:r>
              <a:rPr lang="en-US" baseline="30000" dirty="0" smtClean="0"/>
              <a:t>12</a:t>
            </a:r>
            <a:r>
              <a:rPr lang="en-US" baseline="0" dirty="0" smtClean="0"/>
              <a:t>C</a:t>
            </a:r>
            <a:r>
              <a:rPr lang="en-US" baseline="30000" dirty="0" smtClean="0"/>
              <a:t>16</a:t>
            </a:r>
            <a:r>
              <a:rPr lang="en-US" baseline="0" dirty="0" smtClean="0"/>
              <a:t>O, or 626.  Note the splitting of the higher bending modes by Fermi resonance interactions with the symmetric stretch mode, and with the asymmetric stretch mode.  The  transition frequencies for  a non-rotating molecule are indicated in cm</a:t>
            </a:r>
            <a:r>
              <a:rPr lang="en-US" baseline="30000" dirty="0" smtClean="0"/>
              <a:t>-1</a:t>
            </a:r>
            <a:r>
              <a:rPr lang="en-US" baseline="0" dirty="0" smtClean="0"/>
              <a:t>. The states are labeled with the HITRAN code, for which the integers, reading from left to right, mean: 1) v</a:t>
            </a:r>
            <a:r>
              <a:rPr lang="en-US" baseline="-25000" dirty="0" smtClean="0"/>
              <a:t>1</a:t>
            </a:r>
            <a:r>
              <a:rPr lang="en-US" baseline="0" dirty="0" smtClean="0"/>
              <a:t> = quanta of symmetric stretch vibration; 2) v</a:t>
            </a:r>
            <a:r>
              <a:rPr lang="en-US" baseline="-25000" dirty="0" smtClean="0"/>
              <a:t>2</a:t>
            </a:r>
            <a:r>
              <a:rPr lang="en-US" baseline="0" dirty="0" smtClean="0"/>
              <a:t> = quanta of bending-mode vibration; 3) l= quanta of “vibrational” angular momentum around the axis of symmetry; 4) v</a:t>
            </a:r>
            <a:r>
              <a:rPr lang="en-US" baseline="-25000" dirty="0" smtClean="0"/>
              <a:t>3</a:t>
            </a:r>
            <a:r>
              <a:rPr lang="en-US" baseline="0" dirty="0" smtClean="0"/>
              <a:t>=quanta of asymmetric stretch vibration; 5) r=ranking index for </a:t>
            </a:r>
            <a:r>
              <a:rPr lang="en-US" baseline="0" dirty="0" err="1" smtClean="0"/>
              <a:t>multiplets</a:t>
            </a:r>
            <a:r>
              <a:rPr lang="en-US" baseline="0" dirty="0" smtClean="0"/>
              <a:t> split by Fermi mixing.</a:t>
            </a:r>
          </a:p>
        </p:txBody>
      </p:sp>
      <p:sp>
        <p:nvSpPr>
          <p:cNvPr id="4" name="Slide Number Placeholder 3"/>
          <p:cNvSpPr>
            <a:spLocks noGrp="1"/>
          </p:cNvSpPr>
          <p:nvPr>
            <p:ph type="sldNum" sz="quarter" idx="10"/>
          </p:nvPr>
        </p:nvSpPr>
        <p:spPr/>
        <p:txBody>
          <a:bodyPr/>
          <a:lstStyle/>
          <a:p>
            <a:pPr>
              <a:defRPr/>
            </a:pPr>
            <a:fld id="{79640F51-9B17-47F0-BA91-BE3B057315A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a:t>
            </a:r>
            <a:r>
              <a:rPr lang="en-US" baseline="0" dirty="0" smtClean="0"/>
              <a:t> Happer has been interested in climate for a long time. He coauthored one of the first books on climate with a number of very good scientists, including Joe Chamberlain, and expert on the Earth’s atmosphere, Walter Munk, a distinguished oceanographer, and Gordon MacDonald, a noted geophysicist.</a:t>
            </a:r>
            <a:endParaRPr lang="en-US" dirty="0"/>
          </a:p>
        </p:txBody>
      </p:sp>
      <p:sp>
        <p:nvSpPr>
          <p:cNvPr id="4" name="Slide Number Placeholder 3"/>
          <p:cNvSpPr>
            <a:spLocks noGrp="1"/>
          </p:cNvSpPr>
          <p:nvPr>
            <p:ph type="sldNum" sz="quarter" idx="10"/>
          </p:nvPr>
        </p:nvSpPr>
        <p:spPr/>
        <p:txBody>
          <a:bodyPr/>
          <a:lstStyle/>
          <a:p>
            <a:fld id="{B85881A6-D316-4F5E-932E-94FF58B45B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Each possible vibrational</a:t>
            </a:r>
            <a:r>
              <a:rPr lang="en-US" baseline="0" dirty="0" smtClean="0"/>
              <a:t> transition frequency is split into many hundreds of lines (sidebands) by the rotation of the molecule.  The total angular momentum J of the molecule is a good quantum number. If J’ is the rotational quantum number of the upper </a:t>
            </a:r>
            <a:r>
              <a:rPr lang="en-US" baseline="0" dirty="0" err="1" smtClean="0"/>
              <a:t>vibrational</a:t>
            </a:r>
            <a:r>
              <a:rPr lang="en-US" baseline="0" dirty="0" smtClean="0"/>
              <a:t> state and J is the rotational quantum number of the lower </a:t>
            </a:r>
            <a:r>
              <a:rPr lang="en-US" baseline="0" dirty="0" err="1" smtClean="0"/>
              <a:t>vibrational</a:t>
            </a:r>
            <a:r>
              <a:rPr lang="en-US" baseline="0" dirty="0" smtClean="0"/>
              <a:t> state, transitions for which J’=J-1 are called P transitions, transitions with J’=J are called Q transitions, and transitions with J’=J+1 are called R transitions.  For the bending mode of the CO</a:t>
            </a:r>
            <a:r>
              <a:rPr lang="en-US" baseline="-25000" dirty="0" smtClean="0"/>
              <a:t>2</a:t>
            </a:r>
            <a:r>
              <a:rPr lang="en-US" baseline="0" dirty="0" smtClean="0"/>
              <a:t> molecule, the frequencies of the Q transitions, which corresponds to rotation of the molecule around the axis of transverse vibration, have little dependence on the rotational quantum number J of the lower state, are nearly the same as for a non-rotating molecule. The P and R transitions</a:t>
            </a:r>
            <a:r>
              <a:rPr lang="en-US" baseline="0" dirty="0"/>
              <a:t> </a:t>
            </a:r>
            <a:r>
              <a:rPr lang="en-US" baseline="0" dirty="0" smtClean="0"/>
              <a:t>have lower and higher frequencies, respectively, than the non rotating molecule, and the frequencies depend strongly on the rotational quantum number J of the lower state. </a:t>
            </a:r>
          </a:p>
          <a:p>
            <a:endParaRPr lang="en-US" dirty="0" smtClean="0"/>
          </a:p>
          <a:p>
            <a:r>
              <a:rPr lang="en-US" dirty="0" smtClean="0"/>
              <a:t>This sketch shows transitions between two </a:t>
            </a:r>
            <a:r>
              <a:rPr lang="en-US" dirty="0" err="1" smtClean="0"/>
              <a:t>vibrational</a:t>
            </a:r>
            <a:r>
              <a:rPr lang="en-US" dirty="0" smtClean="0"/>
              <a:t> states with axial angular momentum L = 0, for example, for the asymmetric stretch state of the CO</a:t>
            </a:r>
            <a:r>
              <a:rPr lang="en-US" baseline="-25000" dirty="0" smtClean="0"/>
              <a:t>2</a:t>
            </a:r>
            <a:r>
              <a:rPr lang="en-US" dirty="0" smtClean="0"/>
              <a:t> molecules where the electric dipole moment is along the symmetry axis. For the bending mode of CO</a:t>
            </a:r>
            <a:r>
              <a:rPr lang="en-US" baseline="-25000" dirty="0" smtClean="0"/>
              <a:t>2</a:t>
            </a:r>
            <a:r>
              <a:rPr lang="en-US" dirty="0" smtClean="0"/>
              <a:t>, that contributes to global warming, the electric dipole moment is perpendicular to the symmetry axis, and the axial angular momentum quantum numbers,  L’ and L, of the upper and lower states must differ by one unit, that is L’= L + 1 or L’= L - 1, as illustrated on the previous slide.  If the O atoms are identical, the states L = 0 and odd J are missing because of exchange symmetry. States with nonzero L  and non-identical O atoms are narrow parity doublets.</a:t>
            </a:r>
            <a:endParaRPr lang="en-US" baseline="0" dirty="0" smtClean="0"/>
          </a:p>
        </p:txBody>
      </p:sp>
      <p:sp>
        <p:nvSpPr>
          <p:cNvPr id="4" name="Slide Number Placeholder 3"/>
          <p:cNvSpPr>
            <a:spLocks noGrp="1"/>
          </p:cNvSpPr>
          <p:nvPr>
            <p:ph type="sldNum" sz="quarter" idx="10"/>
          </p:nvPr>
        </p:nvSpPr>
        <p:spPr/>
        <p:txBody>
          <a:bodyPr/>
          <a:lstStyle/>
          <a:p>
            <a:pPr>
              <a:defRPr/>
            </a:pPr>
            <a:fld id="{79640F51-9B17-47F0-BA91-BE3B057315A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important line</a:t>
            </a:r>
            <a:r>
              <a:rPr lang="en-US" baseline="0" dirty="0" smtClean="0"/>
              <a:t> strength factor</a:t>
            </a:r>
            <a:r>
              <a:rPr lang="en-US" dirty="0" smtClean="0"/>
              <a:t> </a:t>
            </a:r>
            <a:r>
              <a:rPr lang="en-US" dirty="0" err="1" smtClean="0"/>
              <a:t>S</a:t>
            </a:r>
            <a:r>
              <a:rPr lang="en-US" baseline="-25000" dirty="0" err="1" smtClean="0"/>
              <a:t>eg</a:t>
            </a:r>
            <a:r>
              <a:rPr lang="en-US" dirty="0" smtClean="0"/>
              <a:t> is a bit like a</a:t>
            </a:r>
            <a:r>
              <a:rPr lang="en-US" baseline="0" dirty="0" smtClean="0"/>
              <a:t> temperature-dependent “oscillator strength.” It takes into account both absorption and stimulated emission of molecules that are in thermal equilibrium at a temperature T.  Since it is not possible to calculate the matrix element D</a:t>
            </a:r>
            <a:r>
              <a:rPr lang="en-US" baseline="-25000" dirty="0" smtClean="0"/>
              <a:t>eg</a:t>
            </a:r>
            <a:r>
              <a:rPr lang="en-US" baseline="0" dirty="0" smtClean="0"/>
              <a:t> of the electric dipole moment with sufficient accuracy for them to be of use in modeling the greenhouse effect, line strength factors are measured and tabulated, often at a reference temperature of 296 K, as in the HITRAN data base. </a:t>
            </a:r>
          </a:p>
          <a:p>
            <a:endParaRPr lang="en-US" baseline="0" dirty="0" smtClean="0"/>
          </a:p>
          <a:p>
            <a:r>
              <a:rPr lang="en-US" baseline="0" dirty="0" smtClean="0"/>
              <a:t>To get absorption cross sections it is necessary to  have line shape factors</a:t>
            </a:r>
            <a:r>
              <a:rPr lang="en-US" dirty="0" smtClean="0"/>
              <a:t> </a:t>
            </a:r>
            <a:r>
              <a:rPr lang="en-US" dirty="0" err="1" smtClean="0"/>
              <a:t>G</a:t>
            </a:r>
            <a:r>
              <a:rPr lang="en-US" baseline="-25000" dirty="0" err="1" smtClean="0"/>
              <a:t>eg</a:t>
            </a:r>
            <a:r>
              <a:rPr lang="en-US" dirty="0" smtClean="0"/>
              <a:t> </a:t>
            </a:r>
            <a:r>
              <a:rPr lang="en-US" baseline="0" dirty="0" smtClean="0"/>
              <a:t> as well as line strength factors.  The line strength factors</a:t>
            </a:r>
            <a:r>
              <a:rPr lang="en-US" dirty="0" smtClean="0"/>
              <a:t> </a:t>
            </a:r>
            <a:r>
              <a:rPr lang="en-US" dirty="0" err="1" smtClean="0"/>
              <a:t>S</a:t>
            </a:r>
            <a:r>
              <a:rPr lang="en-US" baseline="-25000" dirty="0" err="1" smtClean="0"/>
              <a:t>eg</a:t>
            </a:r>
            <a:r>
              <a:rPr lang="en-US" dirty="0" smtClean="0"/>
              <a:t>  have</a:t>
            </a:r>
            <a:r>
              <a:rPr lang="en-US" baseline="0" dirty="0" smtClean="0"/>
              <a:t> been determined very well by experiment.  The line shape factors</a:t>
            </a:r>
            <a:r>
              <a:rPr lang="en-US" dirty="0" smtClean="0"/>
              <a:t> </a:t>
            </a:r>
            <a:r>
              <a:rPr lang="en-US" dirty="0" err="1" smtClean="0"/>
              <a:t>G</a:t>
            </a:r>
            <a:r>
              <a:rPr lang="en-US" baseline="-25000" dirty="0" err="1" smtClean="0"/>
              <a:t>eg</a:t>
            </a:r>
            <a:r>
              <a:rPr lang="en-US" dirty="0" smtClean="0"/>
              <a:t>  have been determined</a:t>
            </a:r>
            <a:r>
              <a:rPr lang="en-US" baseline="0" dirty="0" smtClean="0"/>
              <a:t> experimentally to be very nearly </a:t>
            </a:r>
            <a:r>
              <a:rPr lang="en-US" baseline="0" dirty="0" err="1" smtClean="0"/>
              <a:t>Lorentzian</a:t>
            </a:r>
            <a:r>
              <a:rPr lang="en-US" baseline="0" dirty="0" smtClean="0"/>
              <a:t> (or Doppler-broadened </a:t>
            </a:r>
            <a:r>
              <a:rPr lang="en-US" baseline="0" dirty="0" err="1" smtClean="0"/>
              <a:t>Lorentizian</a:t>
            </a:r>
            <a:r>
              <a:rPr lang="en-US" baseline="0" dirty="0" smtClean="0"/>
              <a:t> = Voigt </a:t>
            </a:r>
            <a:r>
              <a:rPr lang="en-US" dirty="0" smtClean="0"/>
              <a:t> </a:t>
            </a:r>
            <a:r>
              <a:rPr lang="en-US" baseline="0" dirty="0" smtClean="0"/>
              <a:t>profiles)</a:t>
            </a:r>
            <a:r>
              <a:rPr lang="en-US" dirty="0" smtClean="0"/>
              <a:t> </a:t>
            </a:r>
            <a:r>
              <a:rPr lang="en-US" baseline="0" dirty="0" smtClean="0"/>
              <a:t>near line centers, but very little is known experimentally about the far wings</a:t>
            </a:r>
            <a:r>
              <a:rPr lang="en-US" dirty="0" smtClean="0"/>
              <a:t> of the profiles.</a:t>
            </a:r>
            <a:endParaRPr lang="en-US" dirty="0"/>
          </a:p>
        </p:txBody>
      </p:sp>
      <p:sp>
        <p:nvSpPr>
          <p:cNvPr id="4" name="Slide Number Placeholder 3"/>
          <p:cNvSpPr>
            <a:spLocks noGrp="1"/>
          </p:cNvSpPr>
          <p:nvPr>
            <p:ph type="sldNum" sz="quarter" idx="10"/>
          </p:nvPr>
        </p:nvSpPr>
        <p:spPr/>
        <p:txBody>
          <a:bodyPr/>
          <a:lstStyle/>
          <a:p>
            <a:pPr>
              <a:defRPr/>
            </a:pPr>
            <a:fld id="{79640F51-9B17-47F0-BA91-BE3B057315A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intrinsic line</a:t>
            </a:r>
            <a:r>
              <a:rPr lang="en-US" baseline="0" dirty="0" smtClean="0"/>
              <a:t> shapes of vibration-rotation transitions of the CO</a:t>
            </a:r>
            <a:r>
              <a:rPr lang="en-US" baseline="-25000" dirty="0" smtClean="0"/>
              <a:t>2</a:t>
            </a:r>
            <a:r>
              <a:rPr lang="en-US" baseline="0" dirty="0" smtClean="0"/>
              <a:t> molecule in the earth’s atmosphere are almost completely determined by collisions, except for the high stratosphere where Doppler broadening of the lines is no longer negligible, and one should use a Voigt profile</a:t>
            </a:r>
            <a:r>
              <a:rPr lang="en-US" dirty="0" smtClean="0"/>
              <a:t> near line center.</a:t>
            </a:r>
            <a:endParaRPr lang="en-US" dirty="0"/>
          </a:p>
        </p:txBody>
      </p:sp>
      <p:sp>
        <p:nvSpPr>
          <p:cNvPr id="4" name="Slide Number Placeholder 3"/>
          <p:cNvSpPr>
            <a:spLocks noGrp="1"/>
          </p:cNvSpPr>
          <p:nvPr>
            <p:ph type="sldNum" sz="quarter" idx="10"/>
          </p:nvPr>
        </p:nvSpPr>
        <p:spPr/>
        <p:txBody>
          <a:bodyPr/>
          <a:lstStyle/>
          <a:p>
            <a:pPr>
              <a:defRPr/>
            </a:pPr>
            <a:fld id="{79640F51-9B17-47F0-BA91-BE3B057315AE}"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fine-scale plot of the absorption cross section for CO</a:t>
            </a:r>
            <a:r>
              <a:rPr lang="en-US" baseline="-25000" dirty="0" smtClean="0"/>
              <a:t>2</a:t>
            </a:r>
            <a:r>
              <a:rPr lang="en-US" baseline="0" dirty="0" smtClean="0"/>
              <a:t> near the very center of the 667 band. The resonances are for Q-branch (J’-J=0) transitions from rotational states with angular momentum quantum numbers J = 0, 2, 4, … of the ground </a:t>
            </a:r>
            <a:r>
              <a:rPr lang="en-US" baseline="0" dirty="0" err="1" smtClean="0"/>
              <a:t>vibrational</a:t>
            </a:r>
            <a:r>
              <a:rPr lang="en-US" baseline="0" dirty="0" smtClean="0"/>
              <a:t> level to the first excited </a:t>
            </a:r>
            <a:r>
              <a:rPr lang="en-US" baseline="0" dirty="0" err="1" smtClean="0"/>
              <a:t>vibrational</a:t>
            </a:r>
            <a:r>
              <a:rPr lang="en-US" baseline="0" dirty="0" smtClean="0"/>
              <a:t> level of the the most  abundant </a:t>
            </a:r>
            <a:r>
              <a:rPr lang="en-US" baseline="0" dirty="0" err="1" smtClean="0"/>
              <a:t>isotopomer</a:t>
            </a:r>
            <a:r>
              <a:rPr lang="en-US" baseline="0" dirty="0" smtClean="0"/>
              <a:t> </a:t>
            </a:r>
            <a:r>
              <a:rPr lang="en-US" baseline="30000" dirty="0" smtClean="0"/>
              <a:t>16</a:t>
            </a:r>
            <a:r>
              <a:rPr lang="en-US" baseline="0" dirty="0" smtClean="0"/>
              <a:t>O</a:t>
            </a:r>
            <a:r>
              <a:rPr lang="en-US" baseline="30000" dirty="0" smtClean="0"/>
              <a:t>12</a:t>
            </a:r>
            <a:r>
              <a:rPr lang="en-US" baseline="0" dirty="0" smtClean="0"/>
              <a:t>C</a:t>
            </a:r>
            <a:r>
              <a:rPr lang="en-US" baseline="30000" dirty="0" smtClean="0"/>
              <a:t>16</a:t>
            </a:r>
            <a:r>
              <a:rPr lang="en-US" baseline="0" dirty="0" smtClean="0"/>
              <a:t>O or 626.  Because the O nuclei are identical bosons, the rotational levels with odd J are missing. Pressure broadening at the earth’s surface smears out the resonance lines, but they are well resolved at the top of the stratosphere, 47 km, where the pressure is only a few </a:t>
            </a:r>
            <a:r>
              <a:rPr lang="en-US" baseline="0" dirty="0" err="1" smtClean="0"/>
              <a:t>millibar</a:t>
            </a:r>
            <a:r>
              <a:rPr lang="en-US" baseline="0" dirty="0" smtClean="0"/>
              <a:t>. The continuous lines are for Voigt profiles, and the points are Voigt profiles with suppressed wings. Wing suppression makes no difference at the center of the absorption band.</a:t>
            </a:r>
            <a:endParaRPr lang="en-US" dirty="0"/>
          </a:p>
        </p:txBody>
      </p:sp>
      <p:sp>
        <p:nvSpPr>
          <p:cNvPr id="4" name="Slide Number Placeholder 3"/>
          <p:cNvSpPr>
            <a:spLocks noGrp="1"/>
          </p:cNvSpPr>
          <p:nvPr>
            <p:ph type="sldNum" sz="quarter" idx="10"/>
          </p:nvPr>
        </p:nvSpPr>
        <p:spPr/>
        <p:txBody>
          <a:bodyPr/>
          <a:lstStyle/>
          <a:p>
            <a:pPr>
              <a:defRPr/>
            </a:pPr>
            <a:fld id="{79640F51-9B17-47F0-BA91-BE3B057315AE}"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basic </a:t>
            </a:r>
            <a:r>
              <a:rPr lang="en-US" dirty="0" err="1" smtClean="0"/>
              <a:t>radiative</a:t>
            </a:r>
            <a:r>
              <a:rPr lang="en-US" baseline="0" dirty="0" smtClean="0"/>
              <a:t> transfer equations describe the net effect of spontaneous and stimulated emission and of absorption by molecules. Quite similar equations describe the gain of lasers, where the distribution of the molecules over the quantized energy states is far from thermal equilibrium and one can get gain.</a:t>
            </a:r>
            <a:endParaRPr lang="en-US" dirty="0"/>
          </a:p>
        </p:txBody>
      </p:sp>
      <p:sp>
        <p:nvSpPr>
          <p:cNvPr id="4" name="Slide Number Placeholder 3"/>
          <p:cNvSpPr>
            <a:spLocks noGrp="1"/>
          </p:cNvSpPr>
          <p:nvPr>
            <p:ph type="sldNum" sz="quarter" idx="10"/>
          </p:nvPr>
        </p:nvSpPr>
        <p:spPr/>
        <p:txBody>
          <a:bodyPr/>
          <a:lstStyle/>
          <a:p>
            <a:pPr>
              <a:defRPr/>
            </a:pPr>
            <a:fld id="{79640F51-9B17-47F0-BA91-BE3B057315AE}"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881A6-D316-4F5E-932E-94FF58B45BB4}" type="slidenum">
              <a:rPr lang="en-US" smtClean="0"/>
              <a:pPr/>
              <a:t>31</a:t>
            </a:fld>
            <a:endParaRPr lang="en-US"/>
          </a:p>
        </p:txBody>
      </p:sp>
    </p:spTree>
    <p:extLst>
      <p:ext uri="{BB962C8B-B14F-4D97-AF65-F5344CB8AC3E}">
        <p14:creationId xmlns:p14="http://schemas.microsoft.com/office/powerpoint/2010/main" val="1495667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Assuming</a:t>
            </a:r>
            <a:r>
              <a:rPr lang="en-US" baseline="0" dirty="0" smtClean="0"/>
              <a:t> Voigt line</a:t>
            </a:r>
            <a:r>
              <a:rPr lang="en-US" dirty="0" smtClean="0"/>
              <a:t> s</a:t>
            </a:r>
            <a:r>
              <a:rPr lang="en-US" baseline="0" dirty="0" smtClean="0"/>
              <a:t>hapes  greatly overestimates the net CO</a:t>
            </a:r>
            <a:r>
              <a:rPr lang="en-US" baseline="-25000" dirty="0" smtClean="0"/>
              <a:t>2</a:t>
            </a:r>
            <a:r>
              <a:rPr lang="en-US" baseline="0" dirty="0" smtClean="0"/>
              <a:t> cross section in the wings of the band. Cross sections with value between 10</a:t>
            </a:r>
            <a:r>
              <a:rPr lang="en-US" baseline="30000" dirty="0" smtClean="0"/>
              <a:t>-23</a:t>
            </a:r>
            <a:r>
              <a:rPr lang="en-US" baseline="0" dirty="0" smtClean="0"/>
              <a:t> and 10</a:t>
            </a:r>
            <a:r>
              <a:rPr lang="en-US" baseline="30000" dirty="0" smtClean="0"/>
              <a:t>-21</a:t>
            </a:r>
            <a:r>
              <a:rPr lang="en-US" baseline="0" dirty="0" smtClean="0"/>
              <a:t> cm</a:t>
            </a:r>
            <a:r>
              <a:rPr lang="en-US" baseline="30000" dirty="0" smtClean="0"/>
              <a:t>2</a:t>
            </a:r>
            <a:r>
              <a:rPr lang="en-US" baseline="0" dirty="0" smtClean="0"/>
              <a:t> are responsible for almost all of the greenhouse warming from additional CO</a:t>
            </a:r>
            <a:r>
              <a:rPr lang="en-US" baseline="-25000" dirty="0" smtClean="0"/>
              <a:t>2</a:t>
            </a:r>
            <a:r>
              <a:rPr lang="en-US" baseline="0" dirty="0" smtClean="0"/>
              <a:t>. Current column density of CO2 is 8.6 x 10^{21} cm^{-2}.</a:t>
            </a:r>
            <a:endParaRPr lang="en-US" dirty="0"/>
          </a:p>
        </p:txBody>
      </p:sp>
      <p:sp>
        <p:nvSpPr>
          <p:cNvPr id="4" name="Slide Number Placeholder 3"/>
          <p:cNvSpPr>
            <a:spLocks noGrp="1"/>
          </p:cNvSpPr>
          <p:nvPr>
            <p:ph type="sldNum" sz="quarter" idx="10"/>
          </p:nvPr>
        </p:nvSpPr>
        <p:spPr/>
        <p:txBody>
          <a:bodyPr/>
          <a:lstStyle/>
          <a:p>
            <a:pPr>
              <a:defRPr/>
            </a:pPr>
            <a:fld id="{79640F51-9B17-47F0-BA91-BE3B057315AE}" type="slidenum">
              <a:rPr lang="en-US" smtClean="0"/>
              <a:pPr>
                <a:defRPr/>
              </a:pPr>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881A6-D316-4F5E-932E-94FF58B45BB4}" type="slidenum">
              <a:rPr lang="en-US" smtClean="0"/>
              <a:pPr/>
              <a:t>34</a:t>
            </a:fld>
            <a:endParaRPr lang="en-US"/>
          </a:p>
        </p:txBody>
      </p:sp>
    </p:spTree>
    <p:extLst>
      <p:ext uri="{BB962C8B-B14F-4D97-AF65-F5344CB8AC3E}">
        <p14:creationId xmlns:p14="http://schemas.microsoft.com/office/powerpoint/2010/main" val="2310604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881A6-D316-4F5E-932E-94FF58B45BB4}" type="slidenum">
              <a:rPr lang="en-US" smtClean="0"/>
              <a:pPr/>
              <a:t>35</a:t>
            </a:fld>
            <a:endParaRPr lang="en-US"/>
          </a:p>
        </p:txBody>
      </p:sp>
    </p:spTree>
    <p:extLst>
      <p:ext uri="{BB962C8B-B14F-4D97-AF65-F5344CB8AC3E}">
        <p14:creationId xmlns:p14="http://schemas.microsoft.com/office/powerpoint/2010/main" val="15467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Cross sections in the wings of the 667 absorption band of CO</a:t>
            </a:r>
            <a:r>
              <a:rPr lang="en-US" baseline="-25000" dirty="0" smtClean="0"/>
              <a:t>2</a:t>
            </a:r>
            <a:r>
              <a:rPr lang="en-US" dirty="0" smtClean="0"/>
              <a:t>.  M</a:t>
            </a:r>
            <a:r>
              <a:rPr lang="en-US" baseline="0" dirty="0" smtClean="0"/>
              <a:t>uch of the absorption between resonance lines comes from the wings of the strong lines near the center of the band. The continuous curves are for Voigt profiles and the points are for wing-suppressed Voigt profiles. Most of the resonance lines are for P (J’-J=-1) and R (J’-J=1) transitions  out of high </a:t>
            </a:r>
            <a:r>
              <a:rPr lang="en-US" baseline="0" dirty="0" err="1" smtClean="0"/>
              <a:t>vibrational</a:t>
            </a:r>
            <a:r>
              <a:rPr lang="en-US" baseline="0" dirty="0" smtClean="0"/>
              <a:t> states of the most abundant </a:t>
            </a:r>
            <a:r>
              <a:rPr lang="en-US" baseline="0" dirty="0" err="1" smtClean="0"/>
              <a:t>isotopomer</a:t>
            </a:r>
            <a:r>
              <a:rPr lang="en-US" baseline="0" dirty="0" smtClean="0"/>
              <a:t> </a:t>
            </a:r>
            <a:r>
              <a:rPr lang="en-US" baseline="30000" dirty="0" smtClean="0"/>
              <a:t>16</a:t>
            </a:r>
            <a:r>
              <a:rPr lang="en-US" baseline="0" dirty="0" smtClean="0"/>
              <a:t>O</a:t>
            </a:r>
            <a:r>
              <a:rPr lang="en-US" baseline="30000" dirty="0" smtClean="0"/>
              <a:t>12</a:t>
            </a:r>
            <a:r>
              <a:rPr lang="en-US" baseline="0" dirty="0" smtClean="0"/>
              <a:t>C</a:t>
            </a:r>
            <a:r>
              <a:rPr lang="en-US" baseline="30000" dirty="0" smtClean="0"/>
              <a:t>16</a:t>
            </a:r>
            <a:r>
              <a:rPr lang="en-US" baseline="0" dirty="0" smtClean="0"/>
              <a:t>O or 626, but the weak resonance at 573.666 comes from the next-most abundant </a:t>
            </a:r>
            <a:r>
              <a:rPr lang="en-US" baseline="0" dirty="0" err="1" smtClean="0"/>
              <a:t>isotopomer</a:t>
            </a:r>
            <a:r>
              <a:rPr lang="en-US" baseline="0" dirty="0" smtClean="0"/>
              <a:t> </a:t>
            </a:r>
            <a:r>
              <a:rPr lang="en-US" baseline="30000" dirty="0" smtClean="0"/>
              <a:t>16</a:t>
            </a:r>
            <a:r>
              <a:rPr lang="en-US" baseline="0" dirty="0" smtClean="0"/>
              <a:t>O</a:t>
            </a:r>
            <a:r>
              <a:rPr lang="en-US" baseline="30000" dirty="0" smtClean="0"/>
              <a:t>13</a:t>
            </a:r>
            <a:r>
              <a:rPr lang="en-US" baseline="0" dirty="0" smtClean="0"/>
              <a:t>C</a:t>
            </a:r>
            <a:r>
              <a:rPr lang="en-US" baseline="30000" dirty="0" smtClean="0"/>
              <a:t>16</a:t>
            </a:r>
            <a:r>
              <a:rPr lang="en-US" baseline="0" dirty="0" smtClean="0"/>
              <a:t>O or 636.</a:t>
            </a:r>
            <a:endParaRPr lang="en-US" dirty="0"/>
          </a:p>
        </p:txBody>
      </p:sp>
      <p:sp>
        <p:nvSpPr>
          <p:cNvPr id="4" name="Slide Number Placeholder 3"/>
          <p:cNvSpPr>
            <a:spLocks noGrp="1"/>
          </p:cNvSpPr>
          <p:nvPr>
            <p:ph type="sldNum" sz="quarter" idx="10"/>
          </p:nvPr>
        </p:nvSpPr>
        <p:spPr/>
        <p:txBody>
          <a:bodyPr/>
          <a:lstStyle/>
          <a:p>
            <a:pPr>
              <a:defRPr/>
            </a:pPr>
            <a:fld id="{79640F51-9B17-47F0-BA91-BE3B057315AE}" type="slidenum">
              <a:rPr lang="en-US" smtClean="0"/>
              <a:pPr>
                <a:defRPr/>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fuss is about how much global warming will come from additional CO2.  As this figure shows,</a:t>
            </a:r>
            <a:r>
              <a:rPr lang="en-US" baseline="0" dirty="0" smtClean="0"/>
              <a:t> CO2 has been increasing steadily, and at least some of the increase is from the burning of fossil fuels, coal, oil,  natural gas.  This will cause some warming, but the question is how much.  As you can see from this figure, the mean temperature, shown in blue, has trends that are vaguely similar to that of CO2, shown in red.  But there is also a strong correlation with the phase of the Pacific Decadal Oscillation, shown on the bottom of the graph.</a:t>
            </a:r>
            <a:endParaRPr lang="en-US" dirty="0"/>
          </a:p>
        </p:txBody>
      </p:sp>
      <p:sp>
        <p:nvSpPr>
          <p:cNvPr id="4" name="Slide Number Placeholder 3"/>
          <p:cNvSpPr>
            <a:spLocks noGrp="1"/>
          </p:cNvSpPr>
          <p:nvPr>
            <p:ph type="sldNum" sz="quarter" idx="10"/>
          </p:nvPr>
        </p:nvSpPr>
        <p:spPr/>
        <p:txBody>
          <a:bodyPr/>
          <a:lstStyle/>
          <a:p>
            <a:fld id="{B85881A6-D316-4F5E-932E-94FF58B45BB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00">
              <a:defRPr/>
            </a:pPr>
            <a:r>
              <a:rPr lang="en-US" dirty="0" smtClean="0"/>
              <a:t>This is</a:t>
            </a:r>
            <a:r>
              <a:rPr lang="en-US" baseline="0" dirty="0" smtClean="0"/>
              <a:t> a </a:t>
            </a:r>
            <a:r>
              <a:rPr lang="en-US" baseline="0" dirty="0" err="1" smtClean="0"/>
              <a:t>modelled</a:t>
            </a:r>
            <a:r>
              <a:rPr lang="en-US" baseline="0" dirty="0" smtClean="0"/>
              <a:t> </a:t>
            </a:r>
            <a:r>
              <a:rPr lang="en-US" baseline="0" dirty="0" err="1" smtClean="0"/>
              <a:t>downwelling</a:t>
            </a:r>
            <a:r>
              <a:rPr lang="en-US" baseline="0" dirty="0" smtClean="0"/>
              <a:t> spectrum at the earth’s surface.  It comes from CO</a:t>
            </a:r>
            <a:r>
              <a:rPr lang="en-US" baseline="-25000" dirty="0" smtClean="0"/>
              <a:t>2</a:t>
            </a:r>
            <a:r>
              <a:rPr lang="en-US" baseline="0" dirty="0" smtClean="0"/>
              <a:t> in a cloud-free atmosphere with no other greenhouse molecules, notably no H</a:t>
            </a:r>
            <a:r>
              <a:rPr lang="en-US" baseline="-25000" dirty="0" smtClean="0"/>
              <a:t>2</a:t>
            </a:r>
            <a:r>
              <a:rPr lang="en-US" baseline="0" dirty="0" smtClean="0"/>
              <a:t>0.  The assumed line profile makes very little difference near the center of the band, but it makes a big difference in the far wings. The assumed CO</a:t>
            </a:r>
            <a:r>
              <a:rPr lang="en-US" baseline="-25000" dirty="0" smtClean="0"/>
              <a:t>2</a:t>
            </a:r>
            <a:r>
              <a:rPr lang="en-US" baseline="0" dirty="0" smtClean="0"/>
              <a:t>  concentration, 390 </a:t>
            </a:r>
            <a:r>
              <a:rPr lang="en-US" baseline="0" dirty="0" err="1" smtClean="0"/>
              <a:t>ppm</a:t>
            </a:r>
            <a:r>
              <a:rPr lang="en-US" baseline="0" dirty="0" smtClean="0"/>
              <a:t>, is close to today’s value.</a:t>
            </a:r>
            <a:endParaRPr lang="en-US" dirty="0"/>
          </a:p>
        </p:txBody>
      </p:sp>
      <p:sp>
        <p:nvSpPr>
          <p:cNvPr id="4" name="Slide Number Placeholder 3"/>
          <p:cNvSpPr>
            <a:spLocks noGrp="1"/>
          </p:cNvSpPr>
          <p:nvPr>
            <p:ph type="sldNum" sz="quarter" idx="10"/>
          </p:nvPr>
        </p:nvSpPr>
        <p:spPr/>
        <p:txBody>
          <a:bodyPr/>
          <a:lstStyle/>
          <a:p>
            <a:pPr>
              <a:defRPr/>
            </a:pPr>
            <a:fld id="{79640F51-9B17-47F0-BA91-BE3B057315AE}" type="slidenum">
              <a:rPr lang="en-US" smtClean="0">
                <a:solidFill>
                  <a:prstClr val="black"/>
                </a:solidFill>
              </a:rPr>
              <a:pPr>
                <a:defRPr/>
              </a:pPr>
              <a:t>42</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640F51-9B17-47F0-BA91-BE3B057315AE}" type="slidenum">
              <a:rPr lang="en-US" smtClean="0"/>
              <a:pPr>
                <a:defRPr/>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inadequacies of the Voigt profile for far-wings of the CO2 band have</a:t>
            </a:r>
            <a:r>
              <a:rPr lang="en-US" baseline="0" dirty="0" smtClean="0"/>
              <a:t> already been demonstrated experimentally many times. A recent example is the balloon observations cited in the recent book by Hartmann et al.</a:t>
            </a:r>
            <a:endParaRPr lang="en-US" dirty="0"/>
          </a:p>
        </p:txBody>
      </p:sp>
      <p:sp>
        <p:nvSpPr>
          <p:cNvPr id="4" name="Slide Number Placeholder 3"/>
          <p:cNvSpPr>
            <a:spLocks noGrp="1"/>
          </p:cNvSpPr>
          <p:nvPr>
            <p:ph type="sldNum" sz="quarter" idx="10"/>
          </p:nvPr>
        </p:nvSpPr>
        <p:spPr/>
        <p:txBody>
          <a:bodyPr/>
          <a:lstStyle/>
          <a:p>
            <a:pPr>
              <a:defRPr/>
            </a:pPr>
            <a:fld id="{79640F51-9B17-47F0-BA91-BE3B057315AE}" type="slidenum">
              <a:rPr lang="en-US" smtClean="0"/>
              <a:pPr>
                <a:defRPr/>
              </a:pPr>
              <a:t>44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5881A6-D316-4F5E-932E-94FF58B45BB4}"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5881A6-D316-4F5E-932E-94FF58B45BB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only skeptics of global warming</a:t>
            </a:r>
            <a:r>
              <a:rPr lang="en-US" baseline="0" dirty="0" smtClean="0"/>
              <a:t> hysteria but even t</a:t>
            </a:r>
            <a:r>
              <a:rPr lang="en-US" dirty="0" smtClean="0"/>
              <a:t>he popular press is beginning to notice that the predicted</a:t>
            </a:r>
            <a:r>
              <a:rPr lang="en-US" baseline="0" dirty="0" smtClean="0"/>
              <a:t> warming</a:t>
            </a:r>
            <a:r>
              <a:rPr lang="en-US" dirty="0" smtClean="0"/>
              <a:t> of IPCC models is much greater than what has been observed.  This figure</a:t>
            </a:r>
            <a:r>
              <a:rPr lang="en-US" baseline="0" dirty="0" smtClean="0"/>
              <a:t> was published in the progressive German magazine, </a:t>
            </a:r>
            <a:r>
              <a:rPr lang="en-US" baseline="0" dirty="0" err="1" smtClean="0"/>
              <a:t>Der</a:t>
            </a:r>
            <a:r>
              <a:rPr lang="en-US" baseline="0" dirty="0" smtClean="0"/>
              <a:t> Spiegel, with the title:  “Climate Change: Researchers are puzzled by the pause of global warming.”  The figure, from a draft of the IPCC Fifth Assessment Report, was removed from the final version for some reason.</a:t>
            </a:r>
            <a:endParaRPr lang="en-US" dirty="0"/>
          </a:p>
        </p:txBody>
      </p:sp>
      <p:sp>
        <p:nvSpPr>
          <p:cNvPr id="4" name="Slide Number Placeholder 3"/>
          <p:cNvSpPr>
            <a:spLocks noGrp="1"/>
          </p:cNvSpPr>
          <p:nvPr>
            <p:ph type="sldNum" sz="quarter" idx="10"/>
          </p:nvPr>
        </p:nvSpPr>
        <p:spPr/>
        <p:txBody>
          <a:bodyPr/>
          <a:lstStyle/>
          <a:p>
            <a:pPr>
              <a:defRPr/>
            </a:pPr>
            <a:fld id="{79640F51-9B17-47F0-BA91-BE3B057315A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NASA satellite</a:t>
            </a:r>
            <a:r>
              <a:rPr lang="en-US" baseline="0" dirty="0" smtClean="0"/>
              <a:t> measurements show little  temperature rise of the lower troposphere since the big El Nino of 1998. The atmospheric temperature is deduced from the microwave (millimeter wave) thermal emission of O</a:t>
            </a:r>
            <a:r>
              <a:rPr lang="en-US" baseline="-25000" dirty="0" smtClean="0"/>
              <a:t>2</a:t>
            </a:r>
            <a:r>
              <a:rPr lang="en-US" baseline="0" dirty="0" smtClean="0"/>
              <a:t> molecules at frequencies around 60 GHz.  The temperature of the lower atmosphere is strongly affected by volcanic eruptions, when high-altitude  aerosols reflect so much sunlight that they cool the entire earth.  The El Nino / La Nina cycle causes large changes in the surface temperature  of the tropical Pacific ocean. The lower </a:t>
            </a:r>
            <a:r>
              <a:rPr lang="en-US" baseline="0" dirty="0" err="1" smtClean="0"/>
              <a:t>tropospheric</a:t>
            </a:r>
            <a:r>
              <a:rPr lang="en-US" baseline="0" dirty="0" smtClean="0"/>
              <a:t> temperatures  measured by satellites should  rise more rapidly than surface temperatures because of the latent heat released when water vapor of the rising air condenses into clouds.</a:t>
            </a:r>
            <a:endParaRPr lang="en-US" dirty="0"/>
          </a:p>
        </p:txBody>
      </p:sp>
      <p:sp>
        <p:nvSpPr>
          <p:cNvPr id="4" name="Slide Number Placeholder 3"/>
          <p:cNvSpPr>
            <a:spLocks noGrp="1"/>
          </p:cNvSpPr>
          <p:nvPr>
            <p:ph type="sldNum" sz="quarter" idx="10"/>
          </p:nvPr>
        </p:nvSpPr>
        <p:spPr/>
        <p:txBody>
          <a:bodyPr/>
          <a:lstStyle/>
          <a:p>
            <a:pPr>
              <a:defRPr/>
            </a:pPr>
            <a:fld id="{79640F51-9B17-47F0-BA91-BE3B057315A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El Nino/La Nina cycle</a:t>
            </a:r>
            <a:r>
              <a:rPr lang="en-US" baseline="0" dirty="0" smtClean="0"/>
              <a:t> </a:t>
            </a:r>
            <a:r>
              <a:rPr lang="en-US" dirty="0" smtClean="0"/>
              <a:t> has a large effec</a:t>
            </a:r>
            <a:r>
              <a:rPr lang="en-US" baseline="0" dirty="0" smtClean="0"/>
              <a:t>t on the average surface temperature of the earth.  Under normal conditions, the easterly trade winds of the tropics push warm surface water to the western Pacific, off Australia, New Guinea and Indonesia.  This  produces a deep pool of warm water in the western Pacific, and it also produces an upwelling of nutrient-rich bottom water off the coast of South America. The nutrient-rich water leads to high biological productivity, including plankton, fish and birds. During an El Nino, the easterly trade winds weaken enough to allow water from  the deep warm pool in the western Pacific to spread eastward toward South America. The upwelling off of the coast of South America slows and the fish catch plummets. The surface of the tropical pacific is so much warmer during an El Nino that the average surface temperature of the whole earth increases by several tenths of a degree. For tourists to South American, El Nino years are great for swimming in the ocean, which is much warmer than normal, but terrible for fishing or bird watching. La Nina conditions are the opposite extreme of the El Nino conditions.</a:t>
            </a:r>
          </a:p>
          <a:p>
            <a:endParaRPr lang="en-US" baseline="0" dirty="0" smtClean="0"/>
          </a:p>
        </p:txBody>
      </p:sp>
      <p:sp>
        <p:nvSpPr>
          <p:cNvPr id="4" name="Slide Number Placeholder 3"/>
          <p:cNvSpPr>
            <a:spLocks noGrp="1"/>
          </p:cNvSpPr>
          <p:nvPr>
            <p:ph type="sldNum" sz="quarter" idx="10"/>
          </p:nvPr>
        </p:nvSpPr>
        <p:spPr/>
        <p:txBody>
          <a:bodyPr/>
          <a:lstStyle/>
          <a:p>
            <a:pPr>
              <a:defRPr/>
            </a:pPr>
            <a:fld id="{79640F51-9B17-47F0-BA91-BE3B057315AE}"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p>
          <a:p>
            <a:pPr>
              <a:defRPr/>
            </a:pPr>
            <a:r>
              <a:rPr lang="en-US" dirty="0" smtClean="0"/>
              <a:t>The version  of the NASA picture “retouched” by Richard </a:t>
            </a:r>
            <a:r>
              <a:rPr lang="en-US" dirty="0" err="1" smtClean="0"/>
              <a:t>Petrucci</a:t>
            </a:r>
            <a:r>
              <a:rPr lang="en-US" dirty="0" smtClean="0"/>
              <a:t> for Al Gore’s book “Our Choice,”</a:t>
            </a:r>
            <a:r>
              <a:rPr lang="en-US" baseline="0" dirty="0" smtClean="0"/>
              <a:t> Rodale Press, 2009</a:t>
            </a:r>
          </a:p>
          <a:p>
            <a:pPr>
              <a:defRPr/>
            </a:pPr>
            <a:r>
              <a:rPr lang="en-US" dirty="0" smtClean="0"/>
              <a:t>  </a:t>
            </a:r>
          </a:p>
          <a:p>
            <a:pPr marL="232943" indent="-232943">
              <a:buFontTx/>
              <a:buAutoNum type="arabicPeriod"/>
              <a:defRPr/>
            </a:pPr>
            <a:r>
              <a:rPr lang="en-US" dirty="0" smtClean="0"/>
              <a:t>Much of the cloud cover has been removed, especially in the Arctic and South America.  This belittles the enormous influence of cloud </a:t>
            </a:r>
            <a:r>
              <a:rPr lang="en-US" dirty="0" err="1" smtClean="0"/>
              <a:t>albedo</a:t>
            </a:r>
            <a:r>
              <a:rPr lang="en-US" dirty="0" smtClean="0"/>
              <a:t> on the </a:t>
            </a:r>
            <a:r>
              <a:rPr lang="en-US" dirty="0" err="1" smtClean="0"/>
              <a:t>radiative</a:t>
            </a:r>
            <a:r>
              <a:rPr lang="en-US" dirty="0" smtClean="0"/>
              <a:t> forcing of the earth.</a:t>
            </a:r>
          </a:p>
          <a:p>
            <a:pPr marL="232943" indent="-232943">
              <a:buFontTx/>
              <a:buAutoNum type="arabicPeriod"/>
              <a:defRPr/>
            </a:pPr>
            <a:endParaRPr lang="en-US" dirty="0" smtClean="0"/>
          </a:p>
          <a:p>
            <a:pPr marL="232943" indent="-232943">
              <a:buFontTx/>
              <a:buAutoNum type="arabicPeriod" startAt="2"/>
              <a:defRPr/>
            </a:pPr>
            <a:r>
              <a:rPr lang="en-US" dirty="0" smtClean="0"/>
              <a:t>An ice free Arctic shore of Siberia has been added, and other changes have been made to make the Arctic ocean appear to have more ice-free water. </a:t>
            </a:r>
          </a:p>
          <a:p>
            <a:pPr marL="232943" indent="-232943">
              <a:buFontTx/>
              <a:buAutoNum type="arabicPeriod" startAt="2"/>
              <a:defRPr/>
            </a:pPr>
            <a:endParaRPr lang="en-US" dirty="0" smtClean="0"/>
          </a:p>
          <a:p>
            <a:pPr marL="232943" indent="-232943">
              <a:buFontTx/>
              <a:buAutoNum type="arabicPeriod" startAt="2"/>
              <a:defRPr/>
            </a:pPr>
            <a:r>
              <a:rPr lang="en-US" dirty="0" smtClean="0"/>
              <a:t>Daylight has been added to the eastern and northern edges of the photo, which were originally in twilight or dark. We now have a perfectly “limb-brightened” earth.</a:t>
            </a:r>
          </a:p>
          <a:p>
            <a:pPr marL="232943" indent="-232943">
              <a:buFontTx/>
              <a:buAutoNum type="arabicPeriod" startAt="2"/>
              <a:defRPr/>
            </a:pPr>
            <a:endParaRPr lang="en-US" dirty="0" smtClean="0"/>
          </a:p>
          <a:p>
            <a:pPr marL="232943" indent="-232943">
              <a:buFontTx/>
              <a:buAutoNum type="arabicPeriod" startAt="2"/>
              <a:defRPr/>
            </a:pPr>
            <a:endParaRPr lang="en-US" dirty="0" smtClean="0"/>
          </a:p>
        </p:txBody>
      </p:sp>
      <p:sp>
        <p:nvSpPr>
          <p:cNvPr id="168964" name="Slide Number Placeholder 3"/>
          <p:cNvSpPr>
            <a:spLocks noGrp="1"/>
          </p:cNvSpPr>
          <p:nvPr>
            <p:ph type="sldNum" sz="quarter" idx="5"/>
          </p:nvPr>
        </p:nvSpPr>
        <p:spPr>
          <a:noFill/>
        </p:spPr>
        <p:txBody>
          <a:bodyPr/>
          <a:lstStyle/>
          <a:p>
            <a:fld id="{9773A055-8F20-4BBB-B99F-17374DFFEBFB}"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http://www.google.com/#q=pictures+of+earth+from+space+nasa</a:t>
            </a:r>
          </a:p>
          <a:p>
            <a:pPr>
              <a:defRPr/>
            </a:pPr>
            <a:endParaRPr lang="en-US" dirty="0" smtClean="0"/>
          </a:p>
          <a:p>
            <a:pPr>
              <a:defRPr/>
            </a:pPr>
            <a:r>
              <a:rPr lang="en-US" dirty="0" smtClean="0"/>
              <a:t>From the cloud patterns, it is clear that this is the original of the cover picture of Al Gore’s book “Our Choice,”  Melcher Media, New York, 2009.</a:t>
            </a:r>
          </a:p>
          <a:p>
            <a:pPr>
              <a:defRPr/>
            </a:pPr>
            <a:endParaRPr lang="en-US" dirty="0" smtClean="0"/>
          </a:p>
          <a:p>
            <a:pPr>
              <a:defRPr/>
            </a:pPr>
            <a:r>
              <a:rPr lang="en-US" dirty="0" smtClean="0"/>
              <a:t>See the post:</a:t>
            </a:r>
          </a:p>
          <a:p>
            <a:pPr>
              <a:defRPr/>
            </a:pPr>
            <a:endParaRPr lang="en-US" dirty="0" smtClean="0"/>
          </a:p>
          <a:p>
            <a:pPr>
              <a:defRPr/>
            </a:pPr>
            <a:r>
              <a:rPr lang="en-US" u="sng" dirty="0" smtClean="0">
                <a:latin typeface="+mn-lt"/>
                <a:hlinkClick r:id="rId3"/>
              </a:rPr>
              <a:t>http://wattsupwiththat.com/2009/11/19/not-finding-any-gore-airbrushes-in-hurricanes-for-his-new-book/</a:t>
            </a:r>
            <a:endParaRPr lang="en-US" dirty="0" smtClean="0">
              <a:latin typeface="+mn-lt"/>
            </a:endParaRPr>
          </a:p>
          <a:p>
            <a:pPr>
              <a:defRPr/>
            </a:pPr>
            <a:endParaRPr lang="en-US" dirty="0" smtClean="0"/>
          </a:p>
        </p:txBody>
      </p:sp>
      <p:sp>
        <p:nvSpPr>
          <p:cNvPr id="167940" name="Slide Number Placeholder 3"/>
          <p:cNvSpPr>
            <a:spLocks noGrp="1"/>
          </p:cNvSpPr>
          <p:nvPr>
            <p:ph type="sldNum" sz="quarter" idx="5"/>
          </p:nvPr>
        </p:nvSpPr>
        <p:spPr>
          <a:noFill/>
        </p:spPr>
        <p:txBody>
          <a:bodyPr/>
          <a:lstStyle/>
          <a:p>
            <a:fld id="{DB11D933-6789-43FB-954D-790A19DA15D9}"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3D98A6-E7B0-4AD7-B829-D9590E4875CC}"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0149D-FE9D-48FA-8E11-1B81933691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D98A6-E7B0-4AD7-B829-D9590E4875CC}"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0149D-FE9D-48FA-8E11-1B81933691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D98A6-E7B0-4AD7-B829-D9590E4875CC}"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0149D-FE9D-48FA-8E11-1B81933691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D98A6-E7B0-4AD7-B829-D9590E4875CC}"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0149D-FE9D-48FA-8E11-1B81933691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3D98A6-E7B0-4AD7-B829-D9590E4875CC}"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0149D-FE9D-48FA-8E11-1B81933691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3D98A6-E7B0-4AD7-B829-D9590E4875CC}"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0149D-FE9D-48FA-8E11-1B81933691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3D98A6-E7B0-4AD7-B829-D9590E4875CC}" type="datetimeFigureOut">
              <a:rPr lang="en-US" smtClean="0"/>
              <a:pPr/>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50149D-FE9D-48FA-8E11-1B81933691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3D98A6-E7B0-4AD7-B829-D9590E4875CC}"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50149D-FE9D-48FA-8E11-1B81933691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D98A6-E7B0-4AD7-B829-D9590E4875CC}" type="datetimeFigureOut">
              <a:rPr lang="en-US" smtClean="0"/>
              <a:pPr/>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50149D-FE9D-48FA-8E11-1B81933691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D98A6-E7B0-4AD7-B829-D9590E4875CC}"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0149D-FE9D-48FA-8E11-1B81933691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D98A6-E7B0-4AD7-B829-D9590E4875CC}"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0149D-FE9D-48FA-8E11-1B81933691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D98A6-E7B0-4AD7-B829-D9590E4875CC}" type="datetimeFigureOut">
              <a:rPr lang="en-US" smtClean="0"/>
              <a:pPr/>
              <a:t>9/8/2014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0149D-FE9D-48FA-8E11-1B81933691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hyperlink" Target="http://www.google.com/url?sa=i&amp;rct=j&amp;q=&amp;esrc=s&amp;frm=1&amp;source=images&amp;cd=&amp;cad=rja&amp;uact=8&amp;docid=YB_Dix4aRWX56M&amp;tbnid=iwA_0rjlqwemMM:&amp;ved=0CAUQjRw&amp;url=http://hyperphysics.phy-astr.gsu.edu/hbase/oscda.html&amp;ei=J7kIVKjOLo-uyATQ5ILQBA&amp;bvm=bv.74649129,d.aWw&amp;psig=AFQjCNHSXdJ3jasjR7oziMVd8q1wp1cH3Q&amp;ust=1409944123053898" TargetMode="External"/><Relationship Id="rId7"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emf"/><Relationship Id="rId5" Type="http://schemas.openxmlformats.org/officeDocument/2006/relationships/image" Target="../media/image49.png"/><Relationship Id="rId10" Type="http://schemas.openxmlformats.org/officeDocument/2006/relationships/image" Target="../media/image54.emf"/><Relationship Id="rId4" Type="http://schemas.openxmlformats.org/officeDocument/2006/relationships/image" Target="../media/image48.jpeg"/><Relationship Id="rId9" Type="http://schemas.openxmlformats.org/officeDocument/2006/relationships/image" Target="../media/image53.emf"/></Relationships>
</file>

<file path=ppt/slides/_rels/slide3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File:Richard_Feynman_Nobel.jpg"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spiegel.de/wissenschaft/natur/stillstand-der-temperatur-erklaerungen-fuer-pause-der-klimaerwaermung-a-877941.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en.wikipedia.org/wiki/File:Enso_elnino.png" TargetMode="External"/><Relationship Id="rId7" Type="http://schemas.openxmlformats.org/officeDocument/2006/relationships/hyperlink" Target="http://en.wikipedia.org/wiki/File:Enso_lanina.pn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en.wikipedia.org/wiki/File:Enso_normal.png"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304800" y="381000"/>
            <a:ext cx="8763000" cy="6370975"/>
          </a:xfrm>
          <a:prstGeom prst="rect">
            <a:avLst/>
          </a:prstGeom>
          <a:noFill/>
          <a:ln w="9525">
            <a:noFill/>
            <a:miter lim="800000"/>
            <a:headEnd/>
            <a:tailEnd/>
          </a:ln>
        </p:spPr>
        <p:txBody>
          <a:bodyPr wrap="square">
            <a:spAutoFit/>
          </a:bodyPr>
          <a:lstStyle/>
          <a:p>
            <a:r>
              <a:rPr lang="en-US" sz="4000" dirty="0" smtClean="0"/>
              <a:t>   </a:t>
            </a:r>
            <a:r>
              <a:rPr lang="en-US" sz="4400" b="1" dirty="0" smtClean="0"/>
              <a:t>Why Has There Been No Global Warming For The Past Decade?</a:t>
            </a:r>
          </a:p>
          <a:p>
            <a:endParaRPr lang="en-US" sz="4000" dirty="0" smtClean="0"/>
          </a:p>
          <a:p>
            <a:r>
              <a:rPr lang="en-US" sz="4000" dirty="0" smtClean="0"/>
              <a:t>  </a:t>
            </a:r>
          </a:p>
          <a:p>
            <a:r>
              <a:rPr lang="en-US" sz="4000" dirty="0"/>
              <a:t> </a:t>
            </a:r>
            <a:r>
              <a:rPr lang="en-US" sz="4000" dirty="0" smtClean="0"/>
              <a:t>        Physics Department Colloquium </a:t>
            </a:r>
          </a:p>
          <a:p>
            <a:r>
              <a:rPr lang="en-US" sz="4000" smtClean="0"/>
              <a:t>                      UNC </a:t>
            </a:r>
            <a:r>
              <a:rPr lang="en-US" sz="4000" dirty="0" smtClean="0"/>
              <a:t>Chapel Hill</a:t>
            </a:r>
            <a:endParaRPr lang="en-US" sz="4000" dirty="0"/>
          </a:p>
          <a:p>
            <a:r>
              <a:rPr lang="en-US" sz="4000" dirty="0"/>
              <a:t>     </a:t>
            </a:r>
            <a:r>
              <a:rPr lang="en-US" sz="4000" dirty="0" smtClean="0"/>
              <a:t>               September 8, 2014</a:t>
            </a:r>
          </a:p>
          <a:p>
            <a:endParaRPr lang="en-US" sz="4000" dirty="0"/>
          </a:p>
          <a:p>
            <a:r>
              <a:rPr lang="en-US" sz="4000" dirty="0"/>
              <a:t>		</a:t>
            </a:r>
            <a:r>
              <a:rPr lang="en-US" sz="4000" dirty="0" smtClean="0"/>
              <a:t>    William </a:t>
            </a:r>
            <a:r>
              <a:rPr lang="en-US" sz="4000" dirty="0"/>
              <a:t>Happer</a:t>
            </a:r>
          </a:p>
          <a:p>
            <a:r>
              <a:rPr lang="en-US" sz="4000" dirty="0"/>
              <a:t>		Princeton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happer\Pictures\Dell\2335dn MFP_20130829_115545186_1.jpg"/>
          <p:cNvPicPr>
            <a:picLocks noChangeAspect="1" noChangeArrowheads="1"/>
          </p:cNvPicPr>
          <p:nvPr/>
        </p:nvPicPr>
        <p:blipFill>
          <a:blip r:embed="rId3" cstate="print"/>
          <a:srcRect/>
          <a:stretch>
            <a:fillRect/>
          </a:stretch>
        </p:blipFill>
        <p:spPr bwMode="auto">
          <a:xfrm>
            <a:off x="609600" y="990600"/>
            <a:ext cx="8105775" cy="5867400"/>
          </a:xfrm>
          <a:prstGeom prst="rect">
            <a:avLst/>
          </a:prstGeom>
          <a:noFill/>
          <a:ln w="9525">
            <a:noFill/>
            <a:miter lim="800000"/>
            <a:headEnd/>
            <a:tailEnd/>
          </a:ln>
        </p:spPr>
      </p:pic>
      <p:sp>
        <p:nvSpPr>
          <p:cNvPr id="3" name="TextBox 2"/>
          <p:cNvSpPr txBox="1"/>
          <p:nvPr/>
        </p:nvSpPr>
        <p:spPr>
          <a:xfrm>
            <a:off x="533400" y="228600"/>
            <a:ext cx="8229600" cy="400110"/>
          </a:xfrm>
          <a:prstGeom prst="rect">
            <a:avLst/>
          </a:prstGeom>
          <a:noFill/>
        </p:spPr>
        <p:txBody>
          <a:bodyPr wrap="square" rtlCol="0">
            <a:spAutoFit/>
          </a:bodyPr>
          <a:lstStyle/>
          <a:p>
            <a:r>
              <a:rPr lang="en-US" sz="2000" b="1" dirty="0" smtClean="0"/>
              <a:t>The Image on the Inner Cover Showing the Lamentable Effects of More CO2</a:t>
            </a:r>
            <a:endParaRPr lang="en-US"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838200"/>
            <a:ext cx="8839200" cy="4772025"/>
          </a:xfrm>
          <a:prstGeom prst="rect">
            <a:avLst/>
          </a:prstGeom>
          <a:noFill/>
          <a:ln w="9525">
            <a:noFill/>
            <a:miter lim="800000"/>
            <a:headEnd/>
            <a:tailEnd/>
          </a:ln>
        </p:spPr>
      </p:pic>
      <p:sp>
        <p:nvSpPr>
          <p:cNvPr id="3" name="TextBox 2"/>
          <p:cNvSpPr txBox="1"/>
          <p:nvPr/>
        </p:nvSpPr>
        <p:spPr>
          <a:xfrm>
            <a:off x="914400" y="304800"/>
            <a:ext cx="7748403" cy="461665"/>
          </a:xfrm>
          <a:prstGeom prst="rect">
            <a:avLst/>
          </a:prstGeom>
          <a:noFill/>
        </p:spPr>
        <p:txBody>
          <a:bodyPr wrap="none" rtlCol="0">
            <a:spAutoFit/>
          </a:bodyPr>
          <a:lstStyle/>
          <a:p>
            <a:r>
              <a:rPr lang="en-US" sz="2400" b="1" dirty="0" smtClean="0"/>
              <a:t>Hurricane (Tropical Cyclone) Tracks; 1985-2005; (Wikipedia)</a:t>
            </a:r>
            <a:endParaRPr lang="en-US" sz="2400" b="1" dirty="0"/>
          </a:p>
        </p:txBody>
      </p:sp>
      <p:sp>
        <p:nvSpPr>
          <p:cNvPr id="4" name="TextBox 3"/>
          <p:cNvSpPr txBox="1"/>
          <p:nvPr/>
        </p:nvSpPr>
        <p:spPr>
          <a:xfrm>
            <a:off x="304800" y="5943600"/>
            <a:ext cx="8587031" cy="830997"/>
          </a:xfrm>
          <a:prstGeom prst="rect">
            <a:avLst/>
          </a:prstGeom>
          <a:noFill/>
        </p:spPr>
        <p:txBody>
          <a:bodyPr wrap="none" rtlCol="0">
            <a:spAutoFit/>
          </a:bodyPr>
          <a:lstStyle/>
          <a:p>
            <a:r>
              <a:rPr lang="en-US" sz="2400" b="1" dirty="0" smtClean="0"/>
              <a:t>No </a:t>
            </a:r>
            <a:r>
              <a:rPr lang="en-US" sz="2400" b="1" dirty="0" err="1" smtClean="0"/>
              <a:t>Coriolis</a:t>
            </a:r>
            <a:r>
              <a:rPr lang="en-US" sz="2400" b="1" dirty="0" smtClean="0"/>
              <a:t> force at equator </a:t>
            </a:r>
            <a:r>
              <a:rPr lang="en-US" sz="2400" b="1" dirty="0" smtClean="0">
                <a:sym typeface="Wingdings" pitchFamily="2" charset="2"/>
              </a:rPr>
              <a:t> No hurricanes</a:t>
            </a:r>
          </a:p>
          <a:p>
            <a:r>
              <a:rPr lang="en-US" sz="2400" b="1" dirty="0" smtClean="0">
                <a:sym typeface="Wingdings" pitchFamily="2" charset="2"/>
              </a:rPr>
              <a:t>Low clouds spiral in counterclockwise in North; clockwise in South</a:t>
            </a:r>
            <a:endParaRPr lang="en-US"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ux1.eiu.edu/~cfjps/1400/FIG01_019.JPG"/>
          <p:cNvPicPr>
            <a:picLocks noChangeAspect="1" noChangeArrowheads="1"/>
          </p:cNvPicPr>
          <p:nvPr/>
        </p:nvPicPr>
        <p:blipFill>
          <a:blip r:embed="rId3" cstate="print"/>
          <a:srcRect/>
          <a:stretch>
            <a:fillRect/>
          </a:stretch>
        </p:blipFill>
        <p:spPr bwMode="auto">
          <a:xfrm>
            <a:off x="0" y="228600"/>
            <a:ext cx="8609013" cy="646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http://serc.carleton.edu/images/eslabs/hurricanes/3d_hadley_md.v3.jpg"/>
          <p:cNvPicPr>
            <a:picLocks noChangeAspect="1" noChangeArrowheads="1"/>
          </p:cNvPicPr>
          <p:nvPr/>
        </p:nvPicPr>
        <p:blipFill>
          <a:blip r:embed="rId3" cstate="print"/>
          <a:srcRect/>
          <a:stretch>
            <a:fillRect/>
          </a:stretch>
        </p:blipFill>
        <p:spPr bwMode="auto">
          <a:xfrm>
            <a:off x="1371600" y="1066800"/>
            <a:ext cx="6172200" cy="5221288"/>
          </a:xfrm>
          <a:prstGeom prst="rect">
            <a:avLst/>
          </a:prstGeom>
          <a:noFill/>
          <a:ln w="9525">
            <a:noFill/>
            <a:miter lim="800000"/>
            <a:headEnd/>
            <a:tailEnd/>
          </a:ln>
        </p:spPr>
      </p:pic>
      <p:sp>
        <p:nvSpPr>
          <p:cNvPr id="133123" name="TextBox 2"/>
          <p:cNvSpPr txBox="1">
            <a:spLocks noChangeArrowheads="1"/>
          </p:cNvSpPr>
          <p:nvPr/>
        </p:nvSpPr>
        <p:spPr bwMode="auto">
          <a:xfrm>
            <a:off x="1295400" y="228600"/>
            <a:ext cx="7391400" cy="769938"/>
          </a:xfrm>
          <a:prstGeom prst="rect">
            <a:avLst/>
          </a:prstGeom>
          <a:noFill/>
          <a:ln w="9525">
            <a:noFill/>
            <a:miter lim="800000"/>
            <a:headEnd/>
            <a:tailEnd/>
          </a:ln>
        </p:spPr>
        <p:txBody>
          <a:bodyPr>
            <a:spAutoFit/>
          </a:bodyPr>
          <a:lstStyle/>
          <a:p>
            <a:r>
              <a:rPr lang="en-US"/>
              <a:t>Atmospheric Circulation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3" cstate="print"/>
          <a:srcRect/>
          <a:stretch>
            <a:fillRect/>
          </a:stretch>
        </p:blipFill>
        <p:spPr bwMode="auto">
          <a:xfrm>
            <a:off x="1028700" y="781050"/>
            <a:ext cx="7086600" cy="5295900"/>
          </a:xfrm>
          <a:prstGeom prst="rect">
            <a:avLst/>
          </a:prstGeom>
          <a:noFill/>
          <a:ln w="9525" cap="flat" cmpd="sng" algn="ctr">
            <a:noFill/>
            <a:prstDash val="solid"/>
            <a:miter lim="800000"/>
            <a:headEnd/>
            <a:tailEnd/>
          </a:ln>
        </p:spPr>
      </p:pic>
      <p:sp>
        <p:nvSpPr>
          <p:cNvPr id="4" name="Rectangle 3"/>
          <p:cNvSpPr/>
          <p:nvPr/>
        </p:nvSpPr>
        <p:spPr>
          <a:xfrm>
            <a:off x="5407743" y="6275487"/>
            <a:ext cx="1519390" cy="307777"/>
          </a:xfrm>
          <a:prstGeom prst="rect">
            <a:avLst/>
          </a:prstGeom>
        </p:spPr>
        <p:txBody>
          <a:bodyPr wrap="none">
            <a:spAutoFit/>
          </a:bodyPr>
          <a:lstStyle/>
          <a:p>
            <a:pPr lvl="0"/>
            <a:r>
              <a:rPr lang="en-US" sz="1400" dirty="0">
                <a:solidFill>
                  <a:srgbClr val="000000"/>
                </a:solidFill>
              </a:rPr>
              <a:t>A NASA Website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Atmospheric_Transmission"/>
          <p:cNvPicPr>
            <a:picLocks noChangeAspect="1" noChangeArrowheads="1"/>
          </p:cNvPicPr>
          <p:nvPr/>
        </p:nvPicPr>
        <p:blipFill>
          <a:blip r:embed="rId3" cstate="print"/>
          <a:srcRect/>
          <a:stretch>
            <a:fillRect/>
          </a:stretch>
        </p:blipFill>
        <p:spPr bwMode="auto">
          <a:xfrm>
            <a:off x="1371600" y="0"/>
            <a:ext cx="6207125" cy="625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381000"/>
            <a:ext cx="7848600" cy="381000"/>
          </a:xfrm>
        </p:spPr>
        <p:txBody>
          <a:bodyPr>
            <a:normAutofit fontScale="90000"/>
          </a:bodyPr>
          <a:lstStyle/>
          <a:p>
            <a:r>
              <a:rPr lang="en-US" sz="2000" dirty="0" smtClean="0"/>
              <a:t> Examples of FTIR Data from a Satellite</a:t>
            </a:r>
          </a:p>
        </p:txBody>
      </p:sp>
      <p:pic>
        <p:nvPicPr>
          <p:cNvPr id="21507" name="Picture 4"/>
          <p:cNvPicPr>
            <a:picLocks noChangeAspect="1" noChangeArrowheads="1"/>
          </p:cNvPicPr>
          <p:nvPr/>
        </p:nvPicPr>
        <p:blipFill>
          <a:blip r:embed="rId3" cstate="print"/>
          <a:srcRect/>
          <a:stretch>
            <a:fillRect/>
          </a:stretch>
        </p:blipFill>
        <p:spPr bwMode="auto">
          <a:xfrm>
            <a:off x="381000" y="914400"/>
            <a:ext cx="4103688" cy="5565775"/>
          </a:xfrm>
          <a:prstGeom prst="rect">
            <a:avLst/>
          </a:prstGeom>
          <a:noFill/>
          <a:ln w="9525">
            <a:noFill/>
            <a:miter lim="800000"/>
            <a:headEnd/>
            <a:tailEnd/>
          </a:ln>
        </p:spPr>
      </p:pic>
      <p:pic>
        <p:nvPicPr>
          <p:cNvPr id="21508" name="Picture 5"/>
          <p:cNvPicPr>
            <a:picLocks noChangeAspect="1" noChangeArrowheads="1"/>
          </p:cNvPicPr>
          <p:nvPr/>
        </p:nvPicPr>
        <p:blipFill>
          <a:blip r:embed="rId4" cstate="print"/>
          <a:srcRect/>
          <a:stretch>
            <a:fillRect/>
          </a:stretch>
        </p:blipFill>
        <p:spPr bwMode="auto">
          <a:xfrm>
            <a:off x="4343400" y="1143000"/>
            <a:ext cx="4643438"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0"/>
            <a:ext cx="8095486" cy="1077218"/>
          </a:xfrm>
          <a:prstGeom prst="rect">
            <a:avLst/>
          </a:prstGeom>
          <a:noFill/>
        </p:spPr>
        <p:txBody>
          <a:bodyPr wrap="square" rtlCol="0">
            <a:spAutoFit/>
          </a:bodyPr>
          <a:lstStyle/>
          <a:p>
            <a:r>
              <a:rPr lang="en-US" sz="3200" b="1" dirty="0" smtClean="0"/>
              <a:t>One Slide Summary of Global Warming Theory</a:t>
            </a:r>
          </a:p>
          <a:p>
            <a:r>
              <a:rPr lang="en-US" sz="3200" b="1" dirty="0" smtClean="0"/>
              <a:t>Key Parameters: forcing </a:t>
            </a:r>
            <a:r>
              <a:rPr lang="en-US" sz="3200" b="1" dirty="0" smtClean="0">
                <a:latin typeface="Symbol" pitchFamily="18" charset="2"/>
              </a:rPr>
              <a:t>D</a:t>
            </a:r>
            <a:r>
              <a:rPr lang="en-US" sz="3200" b="1" dirty="0" smtClean="0"/>
              <a:t>Q</a:t>
            </a:r>
            <a:r>
              <a:rPr lang="en-US" sz="3200" b="1" baseline="-25000" dirty="0" smtClean="0"/>
              <a:t>2</a:t>
            </a:r>
            <a:r>
              <a:rPr lang="en-US" sz="3200" b="1" dirty="0" smtClean="0"/>
              <a:t> and feedback f</a:t>
            </a:r>
            <a:endParaRPr lang="en-US" sz="32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0"/>
            <a:ext cx="8944238"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happer\Documents\Climate\CO2 modes_files\vibration.jpg"/>
          <p:cNvPicPr>
            <a:picLocks noChangeAspect="1" noChangeArrowheads="1"/>
          </p:cNvPicPr>
          <p:nvPr/>
        </p:nvPicPr>
        <p:blipFill>
          <a:blip r:embed="rId3" cstate="print"/>
          <a:srcRect/>
          <a:stretch>
            <a:fillRect/>
          </a:stretch>
        </p:blipFill>
        <p:spPr bwMode="auto">
          <a:xfrm>
            <a:off x="609600" y="1371600"/>
            <a:ext cx="3781425" cy="3971925"/>
          </a:xfrm>
          <a:prstGeom prst="rect">
            <a:avLst/>
          </a:prstGeom>
          <a:noFill/>
          <a:ln w="9525">
            <a:noFill/>
            <a:miter lim="800000"/>
            <a:headEnd/>
            <a:tailEnd/>
          </a:ln>
        </p:spPr>
      </p:pic>
      <p:sp>
        <p:nvSpPr>
          <p:cNvPr id="18435" name="TextBox 2"/>
          <p:cNvSpPr txBox="1">
            <a:spLocks noChangeArrowheads="1"/>
          </p:cNvSpPr>
          <p:nvPr/>
        </p:nvSpPr>
        <p:spPr bwMode="auto">
          <a:xfrm>
            <a:off x="4419600" y="2514600"/>
            <a:ext cx="4038600" cy="1016000"/>
          </a:xfrm>
          <a:prstGeom prst="rect">
            <a:avLst/>
          </a:prstGeom>
          <a:noFill/>
          <a:ln w="9525">
            <a:noFill/>
            <a:miter lim="800000"/>
            <a:headEnd/>
            <a:tailEnd/>
          </a:ln>
        </p:spPr>
        <p:txBody>
          <a:bodyPr>
            <a:spAutoFit/>
          </a:bodyPr>
          <a:lstStyle/>
          <a:p>
            <a:r>
              <a:rPr lang="en-US" sz="2000"/>
              <a:t>2349 cm </a:t>
            </a:r>
            <a:r>
              <a:rPr lang="en-US" sz="2000" baseline="30000"/>
              <a:t>-1 </a:t>
            </a:r>
            <a:endParaRPr lang="en-US" sz="2000"/>
          </a:p>
          <a:p>
            <a:r>
              <a:rPr lang="en-US" sz="2000"/>
              <a:t>frequency too high for greenhouse warming</a:t>
            </a:r>
          </a:p>
        </p:txBody>
      </p:sp>
      <p:sp>
        <p:nvSpPr>
          <p:cNvPr id="18436" name="TextBox 3"/>
          <p:cNvSpPr txBox="1">
            <a:spLocks noChangeArrowheads="1"/>
          </p:cNvSpPr>
          <p:nvPr/>
        </p:nvSpPr>
        <p:spPr bwMode="auto">
          <a:xfrm>
            <a:off x="4419600" y="3733800"/>
            <a:ext cx="3255963" cy="708025"/>
          </a:xfrm>
          <a:prstGeom prst="rect">
            <a:avLst/>
          </a:prstGeom>
          <a:noFill/>
          <a:ln w="9525">
            <a:noFill/>
            <a:miter lim="800000"/>
            <a:headEnd/>
            <a:tailEnd/>
          </a:ln>
        </p:spPr>
        <p:txBody>
          <a:bodyPr wrap="none">
            <a:spAutoFit/>
          </a:bodyPr>
          <a:lstStyle/>
          <a:p>
            <a:r>
              <a:rPr lang="en-US" sz="2000"/>
              <a:t>666 cm </a:t>
            </a:r>
            <a:r>
              <a:rPr lang="en-US" sz="2000" baseline="30000"/>
              <a:t>-1 </a:t>
            </a:r>
            <a:r>
              <a:rPr lang="en-US" sz="2000"/>
              <a:t>(Satan’s number)</a:t>
            </a:r>
          </a:p>
          <a:p>
            <a:r>
              <a:rPr lang="en-US" sz="2000"/>
              <a:t> greenhouse warming</a:t>
            </a:r>
          </a:p>
        </p:txBody>
      </p:sp>
      <p:sp>
        <p:nvSpPr>
          <p:cNvPr id="18437" name="TextBox 4"/>
          <p:cNvSpPr txBox="1">
            <a:spLocks noChangeArrowheads="1"/>
          </p:cNvSpPr>
          <p:nvPr/>
        </p:nvSpPr>
        <p:spPr bwMode="auto">
          <a:xfrm>
            <a:off x="4419600" y="4724400"/>
            <a:ext cx="3405188" cy="1016000"/>
          </a:xfrm>
          <a:prstGeom prst="rect">
            <a:avLst/>
          </a:prstGeom>
          <a:noFill/>
          <a:ln w="9525">
            <a:noFill/>
            <a:miter lim="800000"/>
            <a:headEnd/>
            <a:tailEnd/>
          </a:ln>
        </p:spPr>
        <p:txBody>
          <a:bodyPr wrap="none">
            <a:spAutoFit/>
          </a:bodyPr>
          <a:lstStyle/>
          <a:p>
            <a:r>
              <a:rPr lang="en-US" sz="2000"/>
              <a:t>1388 cm</a:t>
            </a:r>
            <a:r>
              <a:rPr lang="en-US" sz="2000" baseline="30000"/>
              <a:t>-1</a:t>
            </a:r>
            <a:r>
              <a:rPr lang="en-US" sz="2000"/>
              <a:t> </a:t>
            </a:r>
          </a:p>
          <a:p>
            <a:r>
              <a:rPr lang="en-US" sz="2000"/>
              <a:t>no changing dipole moment,</a:t>
            </a:r>
          </a:p>
          <a:p>
            <a:r>
              <a:rPr lang="en-US" sz="2000"/>
              <a:t>no absorption or emission</a:t>
            </a:r>
          </a:p>
        </p:txBody>
      </p:sp>
      <p:sp>
        <p:nvSpPr>
          <p:cNvPr id="6" name="TextBox 5"/>
          <p:cNvSpPr txBox="1"/>
          <p:nvPr/>
        </p:nvSpPr>
        <p:spPr>
          <a:xfrm>
            <a:off x="2895600" y="381000"/>
            <a:ext cx="2986715" cy="830997"/>
          </a:xfrm>
          <a:prstGeom prst="rect">
            <a:avLst/>
          </a:prstGeom>
          <a:noFill/>
        </p:spPr>
        <p:txBody>
          <a:bodyPr wrap="none" rtlCol="0">
            <a:spAutoFit/>
          </a:bodyPr>
          <a:lstStyle/>
          <a:p>
            <a:r>
              <a:rPr lang="en-US" sz="4800" dirty="0" smtClean="0"/>
              <a:t>The Villain!</a:t>
            </a:r>
            <a:endParaRPr lang="en-US" sz="4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C:\Users\happer\Documents\m_files\climate\terms-CO2.jpg"/>
          <p:cNvPicPr>
            <a:picLocks noChangeAspect="1" noChangeArrowheads="1"/>
          </p:cNvPicPr>
          <p:nvPr/>
        </p:nvPicPr>
        <p:blipFill>
          <a:blip r:embed="rId3" cstate="print"/>
          <a:srcRect/>
          <a:stretch>
            <a:fillRect/>
          </a:stretch>
        </p:blipFill>
        <p:spPr bwMode="auto">
          <a:xfrm>
            <a:off x="0" y="496455"/>
            <a:ext cx="9144000" cy="6361545"/>
          </a:xfrm>
          <a:prstGeom prst="rect">
            <a:avLst/>
          </a:prstGeom>
          <a:noFill/>
        </p:spPr>
      </p:pic>
      <p:pic>
        <p:nvPicPr>
          <p:cNvPr id="5122" name="Picture 2" descr="http://solmagazine.files.wordpress.com/2012/07/fermi-enrico_fermi_at_the_blackboard-commons-wikimedia-org-pic.jpg"/>
          <p:cNvPicPr>
            <a:picLocks noChangeAspect="1" noChangeArrowheads="1"/>
          </p:cNvPicPr>
          <p:nvPr/>
        </p:nvPicPr>
        <p:blipFill>
          <a:blip r:embed="rId4" cstate="print"/>
          <a:srcRect/>
          <a:stretch>
            <a:fillRect/>
          </a:stretch>
        </p:blipFill>
        <p:spPr bwMode="auto">
          <a:xfrm>
            <a:off x="5943600" y="3276600"/>
            <a:ext cx="2209800" cy="2850321"/>
          </a:xfrm>
          <a:prstGeom prst="rect">
            <a:avLst/>
          </a:prstGeom>
          <a:noFill/>
        </p:spPr>
      </p:pic>
      <p:sp>
        <p:nvSpPr>
          <p:cNvPr id="4" name="TextBox 3"/>
          <p:cNvSpPr txBox="1"/>
          <p:nvPr/>
        </p:nvSpPr>
        <p:spPr>
          <a:xfrm>
            <a:off x="2286000" y="152400"/>
            <a:ext cx="4015266" cy="707886"/>
          </a:xfrm>
          <a:prstGeom prst="rect">
            <a:avLst/>
          </a:prstGeom>
          <a:noFill/>
        </p:spPr>
        <p:txBody>
          <a:bodyPr wrap="none" rtlCol="0">
            <a:spAutoFit/>
          </a:bodyPr>
          <a:lstStyle/>
          <a:p>
            <a:r>
              <a:rPr lang="en-US" sz="4000" b="1" dirty="0" smtClean="0"/>
              <a:t>Fermi Resonances</a:t>
            </a:r>
            <a:endParaRPr lang="en-US" sz="4000" b="1" dirty="0"/>
          </a:p>
        </p:txBody>
      </p:sp>
      <p:sp>
        <p:nvSpPr>
          <p:cNvPr id="5" name="TextBox 4"/>
          <p:cNvSpPr txBox="1"/>
          <p:nvPr/>
        </p:nvSpPr>
        <p:spPr>
          <a:xfrm>
            <a:off x="6934200" y="2895600"/>
            <a:ext cx="675185" cy="369332"/>
          </a:xfrm>
          <a:prstGeom prst="rect">
            <a:avLst/>
          </a:prstGeom>
          <a:noFill/>
        </p:spPr>
        <p:txBody>
          <a:bodyPr wrap="none" rtlCol="0">
            <a:spAutoFit/>
          </a:bodyPr>
          <a:lstStyle/>
          <a:p>
            <a:r>
              <a:rPr lang="en-US" dirty="0" smtClean="0">
                <a:latin typeface="Symbol" pitchFamily="18" charset="2"/>
              </a:rPr>
              <a:t>a = ?</a:t>
            </a:r>
            <a:endParaRPr lang="en-US" dirty="0">
              <a:latin typeface="Symbol" pitchFamily="18" charset="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rot="5400000">
            <a:off x="1212867" y="-831869"/>
            <a:ext cx="6705602" cy="8674136"/>
          </a:xfrm>
          <a:prstGeom prst="rect">
            <a:avLst/>
          </a:prstGeom>
          <a:noFill/>
          <a:ln w="9525">
            <a:noFill/>
            <a:miter lim="800000"/>
            <a:headEnd/>
            <a:tailEnd/>
          </a:ln>
        </p:spPr>
      </p:pic>
      <p:sp>
        <p:nvSpPr>
          <p:cNvPr id="3" name="TextBox 2"/>
          <p:cNvSpPr txBox="1"/>
          <p:nvPr/>
        </p:nvSpPr>
        <p:spPr>
          <a:xfrm>
            <a:off x="304800" y="304800"/>
            <a:ext cx="3515450" cy="369332"/>
          </a:xfrm>
          <a:prstGeom prst="rect">
            <a:avLst/>
          </a:prstGeom>
          <a:noFill/>
        </p:spPr>
        <p:txBody>
          <a:bodyPr wrap="none" rtlCol="0">
            <a:spAutoFit/>
          </a:bodyPr>
          <a:lstStyle/>
          <a:p>
            <a:r>
              <a:rPr lang="en-US" dirty="0" smtClean="0"/>
              <a:t>Will Happer, Climate Scientist, 1982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http://chemwiki.ucdavis.edu/@api/deki/files/13905/=P_Q_R_branch.png"/>
          <p:cNvPicPr>
            <a:picLocks noChangeAspect="1" noChangeArrowheads="1"/>
          </p:cNvPicPr>
          <p:nvPr/>
        </p:nvPicPr>
        <p:blipFill>
          <a:blip r:embed="rId3" cstate="print"/>
          <a:srcRect/>
          <a:stretch>
            <a:fillRect/>
          </a:stretch>
        </p:blipFill>
        <p:spPr bwMode="auto">
          <a:xfrm>
            <a:off x="1600200" y="1447800"/>
            <a:ext cx="5838825" cy="4762500"/>
          </a:xfrm>
          <a:prstGeom prst="rect">
            <a:avLst/>
          </a:prstGeom>
          <a:noFill/>
        </p:spPr>
      </p:pic>
      <p:sp>
        <p:nvSpPr>
          <p:cNvPr id="3" name="TextBox 2"/>
          <p:cNvSpPr txBox="1"/>
          <p:nvPr/>
        </p:nvSpPr>
        <p:spPr>
          <a:xfrm>
            <a:off x="1828800" y="685800"/>
            <a:ext cx="5953553" cy="646331"/>
          </a:xfrm>
          <a:prstGeom prst="rect">
            <a:avLst/>
          </a:prstGeom>
          <a:noFill/>
        </p:spPr>
        <p:txBody>
          <a:bodyPr wrap="none" rtlCol="0">
            <a:spAutoFit/>
          </a:bodyPr>
          <a:lstStyle/>
          <a:p>
            <a:r>
              <a:rPr lang="en-US" sz="3600" b="1" dirty="0" smtClean="0"/>
              <a:t>What is wrong with this slide?</a:t>
            </a:r>
            <a:endParaRPr lang="en-US" sz="36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057400" y="762000"/>
            <a:ext cx="4667250" cy="1438275"/>
          </a:xfrm>
          <a:prstGeom prst="rect">
            <a:avLst/>
          </a:prstGeom>
          <a:noFill/>
          <a:ln w="9525">
            <a:noFill/>
            <a:miter lim="800000"/>
            <a:headEnd/>
            <a:tailEnd/>
          </a:ln>
        </p:spPr>
      </p:pic>
      <p:sp>
        <p:nvSpPr>
          <p:cNvPr id="3" name="TextBox 2"/>
          <p:cNvSpPr txBox="1"/>
          <p:nvPr/>
        </p:nvSpPr>
        <p:spPr>
          <a:xfrm>
            <a:off x="685800" y="304800"/>
            <a:ext cx="7919732" cy="584775"/>
          </a:xfrm>
          <a:prstGeom prst="rect">
            <a:avLst/>
          </a:prstGeom>
          <a:noFill/>
        </p:spPr>
        <p:txBody>
          <a:bodyPr wrap="none" rtlCol="0">
            <a:spAutoFit/>
          </a:bodyPr>
          <a:lstStyle/>
          <a:p>
            <a:r>
              <a:rPr lang="en-US" sz="3200" dirty="0" smtClean="0"/>
              <a:t>Attenuation Coefficient (e-</a:t>
            </a:r>
            <a:r>
              <a:rPr lang="en-US" sz="3200" dirty="0" err="1" smtClean="0"/>
              <a:t>foldings</a:t>
            </a:r>
            <a:r>
              <a:rPr lang="en-US" sz="3200" dirty="0" smtClean="0"/>
              <a:t> / length)</a:t>
            </a:r>
            <a:endParaRPr lang="en-US" sz="3200" dirty="0"/>
          </a:p>
        </p:txBody>
      </p:sp>
      <p:sp>
        <p:nvSpPr>
          <p:cNvPr id="5" name="TextBox 4"/>
          <p:cNvSpPr txBox="1"/>
          <p:nvPr/>
        </p:nvSpPr>
        <p:spPr>
          <a:xfrm>
            <a:off x="381000" y="1828800"/>
            <a:ext cx="8382000" cy="646331"/>
          </a:xfrm>
          <a:prstGeom prst="rect">
            <a:avLst/>
          </a:prstGeom>
          <a:noFill/>
        </p:spPr>
        <p:txBody>
          <a:bodyPr wrap="square" rtlCol="0">
            <a:spAutoFit/>
          </a:bodyPr>
          <a:lstStyle/>
          <a:p>
            <a:r>
              <a:rPr lang="en-US" sz="1800" dirty="0" smtClean="0"/>
              <a:t>N is the number density of CO</a:t>
            </a:r>
            <a:r>
              <a:rPr lang="en-US" sz="1800" baseline="-25000" dirty="0" smtClean="0"/>
              <a:t>2</a:t>
            </a:r>
            <a:r>
              <a:rPr lang="en-US" sz="1800" dirty="0" smtClean="0"/>
              <a:t> molecules, and </a:t>
            </a:r>
            <a:r>
              <a:rPr lang="en-US" sz="1800" dirty="0" err="1" smtClean="0">
                <a:latin typeface="Symbol" pitchFamily="18" charset="2"/>
              </a:rPr>
              <a:t>s</a:t>
            </a:r>
            <a:r>
              <a:rPr lang="en-US" sz="1800" baseline="-25000" dirty="0" err="1" smtClean="0"/>
              <a:t>eg</a:t>
            </a:r>
            <a:r>
              <a:rPr lang="en-US" sz="1800" dirty="0" smtClean="0"/>
              <a:t> is the cross section of the transition from a lower state g to an upper state e; </a:t>
            </a:r>
            <a:r>
              <a:rPr lang="en-US" sz="1800" dirty="0" err="1" smtClean="0"/>
              <a:t>G</a:t>
            </a:r>
            <a:r>
              <a:rPr lang="en-US" sz="1800" baseline="-25000" dirty="0" err="1" smtClean="0"/>
              <a:t>eg</a:t>
            </a:r>
            <a:r>
              <a:rPr lang="en-US" sz="1800" dirty="0" smtClean="0"/>
              <a:t> is the </a:t>
            </a:r>
            <a:r>
              <a:rPr lang="en-US" sz="1800" dirty="0" err="1" smtClean="0"/>
              <a:t>lineshape</a:t>
            </a:r>
            <a:r>
              <a:rPr lang="en-US" sz="1800" dirty="0" smtClean="0"/>
              <a:t> function.</a:t>
            </a:r>
            <a:endParaRPr lang="en-US" sz="1800" dirty="0"/>
          </a:p>
        </p:txBody>
      </p:sp>
      <p:sp>
        <p:nvSpPr>
          <p:cNvPr id="7" name="TextBox 6"/>
          <p:cNvSpPr txBox="1"/>
          <p:nvPr/>
        </p:nvSpPr>
        <p:spPr>
          <a:xfrm>
            <a:off x="2209800" y="2438400"/>
            <a:ext cx="3895618" cy="584775"/>
          </a:xfrm>
          <a:prstGeom prst="rect">
            <a:avLst/>
          </a:prstGeom>
          <a:noFill/>
        </p:spPr>
        <p:txBody>
          <a:bodyPr wrap="none" rtlCol="0">
            <a:spAutoFit/>
          </a:bodyPr>
          <a:lstStyle/>
          <a:p>
            <a:r>
              <a:rPr lang="en-US" sz="3200" dirty="0" smtClean="0"/>
              <a:t>Line strength (in cm)</a:t>
            </a:r>
            <a:endParaRPr lang="en-US" sz="3200" dirty="0"/>
          </a:p>
        </p:txBody>
      </p:sp>
      <p:sp>
        <p:nvSpPr>
          <p:cNvPr id="9" name="TextBox 8"/>
          <p:cNvSpPr txBox="1"/>
          <p:nvPr/>
        </p:nvSpPr>
        <p:spPr>
          <a:xfrm>
            <a:off x="228600" y="4038600"/>
            <a:ext cx="8304517" cy="923330"/>
          </a:xfrm>
          <a:prstGeom prst="rect">
            <a:avLst/>
          </a:prstGeom>
          <a:noFill/>
        </p:spPr>
        <p:txBody>
          <a:bodyPr wrap="none" rtlCol="0">
            <a:spAutoFit/>
          </a:bodyPr>
          <a:lstStyle/>
          <a:p>
            <a:r>
              <a:rPr lang="en-US" sz="1800" dirty="0" err="1" smtClean="0">
                <a:latin typeface="Symbol" pitchFamily="18" charset="2"/>
              </a:rPr>
              <a:t>n</a:t>
            </a:r>
            <a:r>
              <a:rPr lang="en-US" sz="1800" baseline="-25000" dirty="0" err="1" smtClean="0"/>
              <a:t>eg</a:t>
            </a:r>
            <a:r>
              <a:rPr lang="en-US" sz="1800" dirty="0" smtClean="0"/>
              <a:t>  = frequency (in cm</a:t>
            </a:r>
            <a:r>
              <a:rPr lang="en-US" sz="1800" baseline="30000" dirty="0" smtClean="0"/>
              <a:t>-1</a:t>
            </a:r>
            <a:r>
              <a:rPr lang="en-US" sz="1800" dirty="0" smtClean="0"/>
              <a:t>) of the transition, D</a:t>
            </a:r>
            <a:r>
              <a:rPr lang="en-US" sz="1800" baseline="-25000" dirty="0" smtClean="0"/>
              <a:t>eg</a:t>
            </a:r>
            <a:r>
              <a:rPr lang="en-US" sz="1800" dirty="0" smtClean="0"/>
              <a:t> = the electric dipole matrix</a:t>
            </a:r>
          </a:p>
          <a:p>
            <a:r>
              <a:rPr lang="en-US" sz="1800" dirty="0" smtClean="0"/>
              <a:t>element, </a:t>
            </a:r>
            <a:r>
              <a:rPr lang="en-US" sz="1800" dirty="0" err="1" smtClean="0"/>
              <a:t>E</a:t>
            </a:r>
            <a:r>
              <a:rPr lang="en-US" sz="1800" baseline="-25000" dirty="0" err="1" smtClean="0"/>
              <a:t>g</a:t>
            </a:r>
            <a:r>
              <a:rPr lang="en-US" sz="1800" dirty="0" smtClean="0"/>
              <a:t>  = lower-state energy, T = absolute temperature, k = Boltzmann’s </a:t>
            </a:r>
          </a:p>
          <a:p>
            <a:r>
              <a:rPr lang="en-US" sz="1800" dirty="0" smtClean="0"/>
              <a:t>constant, h = Planck’s constant, c = speed of light, T = absolute temperature.</a:t>
            </a:r>
            <a:endParaRPr lang="en-US" sz="1800" dirty="0"/>
          </a:p>
        </p:txBody>
      </p:sp>
      <p:pic>
        <p:nvPicPr>
          <p:cNvPr id="1028" name="Picture 4"/>
          <p:cNvPicPr>
            <a:picLocks noChangeAspect="1" noChangeArrowheads="1"/>
          </p:cNvPicPr>
          <p:nvPr/>
        </p:nvPicPr>
        <p:blipFill>
          <a:blip r:embed="rId4" cstate="print"/>
          <a:srcRect/>
          <a:stretch>
            <a:fillRect/>
          </a:stretch>
        </p:blipFill>
        <p:spPr bwMode="auto">
          <a:xfrm>
            <a:off x="3048000" y="5562600"/>
            <a:ext cx="2019300" cy="895350"/>
          </a:xfrm>
          <a:prstGeom prst="rect">
            <a:avLst/>
          </a:prstGeom>
          <a:noFill/>
          <a:ln w="9525">
            <a:noFill/>
            <a:miter lim="800000"/>
            <a:headEnd/>
            <a:tailEnd/>
          </a:ln>
        </p:spPr>
      </p:pic>
      <p:sp>
        <p:nvSpPr>
          <p:cNvPr id="11" name="TextBox 10"/>
          <p:cNvSpPr txBox="1"/>
          <p:nvPr/>
        </p:nvSpPr>
        <p:spPr>
          <a:xfrm>
            <a:off x="2667000" y="5029200"/>
            <a:ext cx="3236784" cy="584775"/>
          </a:xfrm>
          <a:prstGeom prst="rect">
            <a:avLst/>
          </a:prstGeom>
          <a:noFill/>
        </p:spPr>
        <p:txBody>
          <a:bodyPr wrap="none" rtlCol="0">
            <a:spAutoFit/>
          </a:bodyPr>
          <a:lstStyle/>
          <a:p>
            <a:r>
              <a:rPr lang="en-US" sz="3200" dirty="0" smtClean="0"/>
              <a:t>Partition function</a:t>
            </a:r>
            <a:endParaRPr lang="en-US" sz="3200" dirty="0"/>
          </a:p>
        </p:txBody>
      </p:sp>
      <p:pic>
        <p:nvPicPr>
          <p:cNvPr id="1029" name="Picture 5"/>
          <p:cNvPicPr>
            <a:picLocks noChangeAspect="1" noChangeArrowheads="1"/>
          </p:cNvPicPr>
          <p:nvPr/>
        </p:nvPicPr>
        <p:blipFill>
          <a:blip r:embed="rId5" cstate="print"/>
          <a:srcRect/>
          <a:stretch>
            <a:fillRect/>
          </a:stretch>
        </p:blipFill>
        <p:spPr bwMode="auto">
          <a:xfrm>
            <a:off x="1371600" y="3048000"/>
            <a:ext cx="5314950" cy="876300"/>
          </a:xfrm>
          <a:prstGeom prst="rect">
            <a:avLst/>
          </a:prstGeom>
          <a:noFill/>
          <a:ln w="9525">
            <a:noFill/>
            <a:miter lim="800000"/>
            <a:headEnd/>
            <a:tailEnd/>
          </a:ln>
        </p:spPr>
      </p:pic>
      <p:sp>
        <p:nvSpPr>
          <p:cNvPr id="10" name="TextBox 9"/>
          <p:cNvSpPr txBox="1"/>
          <p:nvPr/>
        </p:nvSpPr>
        <p:spPr>
          <a:xfrm>
            <a:off x="7391400" y="1066800"/>
            <a:ext cx="1197764" cy="369332"/>
          </a:xfrm>
          <a:prstGeom prst="rect">
            <a:avLst/>
          </a:prstGeom>
          <a:noFill/>
        </p:spPr>
        <p:txBody>
          <a:bodyPr wrap="none" rtlCol="0">
            <a:spAutoFit/>
          </a:bodyPr>
          <a:lstStyle/>
          <a:p>
            <a:r>
              <a:rPr lang="en-US" b="1" dirty="0" smtClean="0"/>
              <a:t>Line shape</a:t>
            </a:r>
            <a:endParaRPr lang="en-US" b="1" dirty="0"/>
          </a:p>
        </p:txBody>
      </p:sp>
      <p:cxnSp>
        <p:nvCxnSpPr>
          <p:cNvPr id="13" name="Straight Arrow Connector 12"/>
          <p:cNvCxnSpPr/>
          <p:nvPr/>
        </p:nvCxnSpPr>
        <p:spPr>
          <a:xfrm flipH="1">
            <a:off x="6172200" y="1295400"/>
            <a:ext cx="1143000" cy="76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057400" y="2337375"/>
            <a:ext cx="4800600" cy="1179493"/>
          </a:xfrm>
          <a:prstGeom prst="rect">
            <a:avLst/>
          </a:prstGeom>
          <a:noFill/>
          <a:ln w="9525">
            <a:noFill/>
            <a:miter lim="800000"/>
            <a:headEnd/>
            <a:tailEnd/>
          </a:ln>
        </p:spPr>
      </p:pic>
      <p:sp>
        <p:nvSpPr>
          <p:cNvPr id="3" name="TextBox 2"/>
          <p:cNvSpPr txBox="1"/>
          <p:nvPr/>
        </p:nvSpPr>
        <p:spPr>
          <a:xfrm>
            <a:off x="1905000" y="1752600"/>
            <a:ext cx="4443652" cy="584775"/>
          </a:xfrm>
          <a:prstGeom prst="rect">
            <a:avLst/>
          </a:prstGeom>
          <a:noFill/>
        </p:spPr>
        <p:txBody>
          <a:bodyPr wrap="none" rtlCol="0">
            <a:spAutoFit/>
          </a:bodyPr>
          <a:lstStyle/>
          <a:p>
            <a:r>
              <a:rPr lang="en-US" sz="3200" dirty="0" smtClean="0"/>
              <a:t>A </a:t>
            </a:r>
            <a:r>
              <a:rPr lang="en-US" sz="3200" dirty="0" err="1" smtClean="0"/>
              <a:t>Lorentzian</a:t>
            </a:r>
            <a:r>
              <a:rPr lang="en-US" sz="3200" dirty="0" smtClean="0"/>
              <a:t> line shape</a:t>
            </a:r>
            <a:endParaRPr lang="en-US" sz="3200" dirty="0"/>
          </a:p>
        </p:txBody>
      </p:sp>
      <p:sp>
        <p:nvSpPr>
          <p:cNvPr id="4" name="TextBox 3"/>
          <p:cNvSpPr txBox="1"/>
          <p:nvPr/>
        </p:nvSpPr>
        <p:spPr>
          <a:xfrm>
            <a:off x="914400" y="3484913"/>
            <a:ext cx="7619999" cy="461665"/>
          </a:xfrm>
          <a:prstGeom prst="rect">
            <a:avLst/>
          </a:prstGeom>
          <a:noFill/>
        </p:spPr>
        <p:txBody>
          <a:bodyPr wrap="square" rtlCol="0">
            <a:spAutoFit/>
          </a:bodyPr>
          <a:lstStyle/>
          <a:p>
            <a:r>
              <a:rPr lang="en-US" sz="2400" dirty="0" smtClean="0">
                <a:latin typeface="Symbol" pitchFamily="18" charset="2"/>
              </a:rPr>
              <a:t>m</a:t>
            </a:r>
            <a:r>
              <a:rPr lang="en-US" sz="2400" baseline="-25000" dirty="0" smtClean="0"/>
              <a:t>eg  </a:t>
            </a:r>
            <a:r>
              <a:rPr lang="en-US" sz="2400" dirty="0" smtClean="0"/>
              <a:t>= broadening;  </a:t>
            </a:r>
            <a:r>
              <a:rPr lang="en-US" sz="2400" dirty="0" smtClean="0">
                <a:latin typeface="Symbol" pitchFamily="18" charset="2"/>
              </a:rPr>
              <a:t>n</a:t>
            </a:r>
            <a:r>
              <a:rPr lang="en-US" sz="2400" baseline="-25000" dirty="0" smtClean="0"/>
              <a:t> </a:t>
            </a:r>
            <a:r>
              <a:rPr lang="en-US" sz="2400" dirty="0" smtClean="0"/>
              <a:t>= frequency;</a:t>
            </a:r>
            <a:r>
              <a:rPr lang="en-US" sz="2400" dirty="0">
                <a:latin typeface="Symbol" pitchFamily="18" charset="2"/>
              </a:rPr>
              <a:t> </a:t>
            </a:r>
            <a:r>
              <a:rPr lang="en-US" sz="2400" dirty="0" err="1" smtClean="0">
                <a:latin typeface="Symbol" pitchFamily="18" charset="2"/>
              </a:rPr>
              <a:t>n</a:t>
            </a:r>
            <a:r>
              <a:rPr lang="en-US" sz="2400" baseline="-25000" dirty="0" err="1" smtClean="0"/>
              <a:t>eg</a:t>
            </a:r>
            <a:r>
              <a:rPr lang="en-US" sz="2400" dirty="0" smtClean="0"/>
              <a:t> = resonance.</a:t>
            </a:r>
            <a:endParaRPr lang="en-US" sz="2400" baseline="-25000" dirty="0"/>
          </a:p>
        </p:txBody>
      </p:sp>
      <p:sp>
        <p:nvSpPr>
          <p:cNvPr id="5" name="TextBox 4"/>
          <p:cNvSpPr txBox="1"/>
          <p:nvPr/>
        </p:nvSpPr>
        <p:spPr>
          <a:xfrm>
            <a:off x="2608006" y="4178587"/>
            <a:ext cx="3443187" cy="584775"/>
          </a:xfrm>
          <a:prstGeom prst="rect">
            <a:avLst/>
          </a:prstGeom>
          <a:noFill/>
        </p:spPr>
        <p:txBody>
          <a:bodyPr wrap="none" rtlCol="0">
            <a:spAutoFit/>
          </a:bodyPr>
          <a:lstStyle/>
          <a:p>
            <a:r>
              <a:rPr lang="en-US" sz="3200" dirty="0" smtClean="0"/>
              <a:t>A Voigt line shape</a:t>
            </a:r>
            <a:endParaRPr lang="en-US" sz="3200" dirty="0"/>
          </a:p>
        </p:txBody>
      </p:sp>
      <p:pic>
        <p:nvPicPr>
          <p:cNvPr id="1027" name="Picture 3"/>
          <p:cNvPicPr>
            <a:picLocks noChangeAspect="1" noChangeArrowheads="1"/>
          </p:cNvPicPr>
          <p:nvPr/>
        </p:nvPicPr>
        <p:blipFill>
          <a:blip r:embed="rId4" cstate="print"/>
          <a:srcRect/>
          <a:stretch>
            <a:fillRect/>
          </a:stretch>
        </p:blipFill>
        <p:spPr bwMode="auto">
          <a:xfrm>
            <a:off x="2971800" y="914400"/>
            <a:ext cx="2276475" cy="923925"/>
          </a:xfrm>
          <a:prstGeom prst="rect">
            <a:avLst/>
          </a:prstGeom>
          <a:noFill/>
          <a:ln w="9525">
            <a:noFill/>
            <a:miter lim="800000"/>
            <a:headEnd/>
            <a:tailEnd/>
          </a:ln>
        </p:spPr>
      </p:pic>
      <p:sp>
        <p:nvSpPr>
          <p:cNvPr id="13" name="TextBox 12"/>
          <p:cNvSpPr txBox="1"/>
          <p:nvPr/>
        </p:nvSpPr>
        <p:spPr>
          <a:xfrm>
            <a:off x="2057400" y="381000"/>
            <a:ext cx="4443845" cy="584775"/>
          </a:xfrm>
          <a:prstGeom prst="rect">
            <a:avLst/>
          </a:prstGeom>
          <a:noFill/>
        </p:spPr>
        <p:txBody>
          <a:bodyPr wrap="none" rtlCol="0">
            <a:spAutoFit/>
          </a:bodyPr>
          <a:lstStyle/>
          <a:p>
            <a:r>
              <a:rPr lang="en-US" sz="3200" dirty="0" smtClean="0"/>
              <a:t>Normalized line shapes</a:t>
            </a:r>
            <a:endParaRPr lang="en-US" sz="3200" dirty="0"/>
          </a:p>
        </p:txBody>
      </p:sp>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778" y="4833937"/>
            <a:ext cx="8176621" cy="104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8600" y="6324600"/>
            <a:ext cx="8881599" cy="461665"/>
          </a:xfrm>
          <a:prstGeom prst="rect">
            <a:avLst/>
          </a:prstGeom>
          <a:noFill/>
        </p:spPr>
        <p:txBody>
          <a:bodyPr wrap="none" rtlCol="0">
            <a:spAutoFit/>
          </a:bodyPr>
          <a:lstStyle/>
          <a:p>
            <a:r>
              <a:rPr lang="en-US" sz="2400" b="1" dirty="0" smtClean="0"/>
              <a:t>Neither </a:t>
            </a:r>
            <a:r>
              <a:rPr lang="en-US" sz="2400" b="1" dirty="0" err="1" smtClean="0"/>
              <a:t>Lorentzian</a:t>
            </a:r>
            <a:r>
              <a:rPr lang="en-US" sz="2400" b="1" dirty="0" smtClean="0"/>
              <a:t> nor Voigt line shapes are correct in the far wings!</a:t>
            </a:r>
            <a:endParaRPr lang="en-US"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530934" cy="586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5134" y="323529"/>
            <a:ext cx="8644611" cy="461665"/>
          </a:xfrm>
          <a:prstGeom prst="rect">
            <a:avLst/>
          </a:prstGeom>
          <a:noFill/>
        </p:spPr>
        <p:txBody>
          <a:bodyPr wrap="none" rtlCol="0">
            <a:spAutoFit/>
          </a:bodyPr>
          <a:lstStyle/>
          <a:p>
            <a:r>
              <a:rPr lang="en-US" sz="2400" b="1" dirty="0" smtClean="0"/>
              <a:t>Thousands of lines!  </a:t>
            </a:r>
            <a:r>
              <a:rPr lang="en-US" sz="2400" b="1" dirty="0" err="1" smtClean="0"/>
              <a:t>Linestrengths</a:t>
            </a:r>
            <a:r>
              <a:rPr lang="en-US" sz="2400" b="1" dirty="0" smtClean="0"/>
              <a:t> vary by 10 orders of magnitude.</a:t>
            </a:r>
            <a:endParaRPr lang="en-US" sz="2400" b="1" dirty="0"/>
          </a:p>
        </p:txBody>
      </p:sp>
    </p:spTree>
    <p:extLst>
      <p:ext uri="{BB962C8B-B14F-4D97-AF65-F5344CB8AC3E}">
        <p14:creationId xmlns:p14="http://schemas.microsoft.com/office/powerpoint/2010/main" val="1866136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8332724" cy="570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52600" y="468868"/>
            <a:ext cx="5562998" cy="369332"/>
          </a:xfrm>
          <a:prstGeom prst="rect">
            <a:avLst/>
          </a:prstGeom>
          <a:noFill/>
        </p:spPr>
        <p:txBody>
          <a:bodyPr wrap="none" rtlCol="0">
            <a:spAutoFit/>
          </a:bodyPr>
          <a:lstStyle/>
          <a:p>
            <a:r>
              <a:rPr lang="en-US" dirty="0" smtClean="0"/>
              <a:t>Very Slow Partial Radiative Decay Rates of CO2 Molecules</a:t>
            </a:r>
            <a:endParaRPr lang="en-US" dirty="0"/>
          </a:p>
        </p:txBody>
      </p:sp>
    </p:spTree>
    <p:extLst>
      <p:ext uri="{BB962C8B-B14F-4D97-AF65-F5344CB8AC3E}">
        <p14:creationId xmlns:p14="http://schemas.microsoft.com/office/powerpoint/2010/main" val="1980177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pper\Documents\m_files\climate\signu667.jpg"/>
          <p:cNvPicPr>
            <a:picLocks noChangeAspect="1" noChangeArrowheads="1"/>
          </p:cNvPicPr>
          <p:nvPr/>
        </p:nvPicPr>
        <p:blipFill>
          <a:blip r:embed="rId3" cstate="print"/>
          <a:srcRect/>
          <a:stretch>
            <a:fillRect/>
          </a:stretch>
        </p:blipFill>
        <p:spPr bwMode="auto">
          <a:xfrm>
            <a:off x="0" y="248227"/>
            <a:ext cx="9144000" cy="6361545"/>
          </a:xfrm>
          <a:prstGeom prst="rect">
            <a:avLst/>
          </a:prstGeom>
          <a:noFill/>
        </p:spPr>
      </p:pic>
      <p:sp>
        <p:nvSpPr>
          <p:cNvPr id="3" name="TextBox 2"/>
          <p:cNvSpPr txBox="1"/>
          <p:nvPr/>
        </p:nvSpPr>
        <p:spPr>
          <a:xfrm>
            <a:off x="457200" y="152400"/>
            <a:ext cx="8096255" cy="400110"/>
          </a:xfrm>
          <a:prstGeom prst="rect">
            <a:avLst/>
          </a:prstGeom>
          <a:noFill/>
        </p:spPr>
        <p:txBody>
          <a:bodyPr wrap="none" rtlCol="0">
            <a:spAutoFit/>
          </a:bodyPr>
          <a:lstStyle/>
          <a:p>
            <a:r>
              <a:rPr lang="en-US" sz="2000" b="1" dirty="0" smtClean="0"/>
              <a:t>Less pressure broadening of cross sections at high altitude. Q-branch lines.</a:t>
            </a:r>
            <a:endParaRPr lang="en-US" sz="2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453" y="228600"/>
            <a:ext cx="5714449" cy="1077218"/>
          </a:xfrm>
          <a:prstGeom prst="rect">
            <a:avLst/>
          </a:prstGeom>
          <a:noFill/>
        </p:spPr>
        <p:txBody>
          <a:bodyPr wrap="none" rtlCol="0">
            <a:spAutoFit/>
          </a:bodyPr>
          <a:lstStyle/>
          <a:p>
            <a:r>
              <a:rPr lang="en-US" sz="3200" dirty="0" err="1" smtClean="0"/>
              <a:t>Schwartzschild</a:t>
            </a:r>
            <a:r>
              <a:rPr lang="en-US" sz="3200" dirty="0" smtClean="0"/>
              <a:t>-Milne Equation:</a:t>
            </a:r>
          </a:p>
          <a:p>
            <a:r>
              <a:rPr lang="en-US" sz="3200" dirty="0" err="1" smtClean="0"/>
              <a:t>Downwelling</a:t>
            </a:r>
            <a:r>
              <a:rPr lang="en-US" sz="3200" dirty="0" smtClean="0"/>
              <a:t> Flux at the Surface</a:t>
            </a:r>
            <a:endParaRPr lang="en-US" sz="3200" dirty="0"/>
          </a:p>
        </p:txBody>
      </p:sp>
      <p:pic>
        <p:nvPicPr>
          <p:cNvPr id="3074" name="Picture 2"/>
          <p:cNvPicPr>
            <a:picLocks noChangeAspect="1" noChangeArrowheads="1"/>
          </p:cNvPicPr>
          <p:nvPr/>
        </p:nvPicPr>
        <p:blipFill>
          <a:blip r:embed="rId3" cstate="print"/>
          <a:srcRect/>
          <a:stretch>
            <a:fillRect/>
          </a:stretch>
        </p:blipFill>
        <p:spPr bwMode="auto">
          <a:xfrm>
            <a:off x="457200" y="1434193"/>
            <a:ext cx="3609975" cy="685800"/>
          </a:xfrm>
          <a:prstGeom prst="rect">
            <a:avLst/>
          </a:prstGeom>
          <a:noFill/>
          <a:ln w="9525">
            <a:noFill/>
            <a:miter lim="800000"/>
            <a:headEnd/>
            <a:tailEnd/>
          </a:ln>
        </p:spPr>
      </p:pic>
      <p:sp>
        <p:nvSpPr>
          <p:cNvPr id="4" name="TextBox 3"/>
          <p:cNvSpPr txBox="1"/>
          <p:nvPr/>
        </p:nvSpPr>
        <p:spPr>
          <a:xfrm>
            <a:off x="295404" y="4419600"/>
            <a:ext cx="3466013" cy="584775"/>
          </a:xfrm>
          <a:prstGeom prst="rect">
            <a:avLst/>
          </a:prstGeom>
          <a:noFill/>
        </p:spPr>
        <p:txBody>
          <a:bodyPr wrap="none" rtlCol="0">
            <a:spAutoFit/>
          </a:bodyPr>
          <a:lstStyle/>
          <a:p>
            <a:r>
              <a:rPr lang="en-US" sz="3200" dirty="0" smtClean="0"/>
              <a:t>Planck Brightness</a:t>
            </a:r>
            <a:endParaRPr lang="en-US" sz="3200" dirty="0"/>
          </a:p>
        </p:txBody>
      </p:sp>
      <p:pic>
        <p:nvPicPr>
          <p:cNvPr id="3075" name="Picture 3"/>
          <p:cNvPicPr>
            <a:picLocks noChangeAspect="1" noChangeArrowheads="1"/>
          </p:cNvPicPr>
          <p:nvPr/>
        </p:nvPicPr>
        <p:blipFill>
          <a:blip r:embed="rId4" cstate="print"/>
          <a:srcRect/>
          <a:stretch>
            <a:fillRect/>
          </a:stretch>
        </p:blipFill>
        <p:spPr bwMode="auto">
          <a:xfrm>
            <a:off x="344389" y="3505200"/>
            <a:ext cx="2533650" cy="752475"/>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295404" y="5148262"/>
            <a:ext cx="4143375" cy="800100"/>
          </a:xfrm>
          <a:prstGeom prst="rect">
            <a:avLst/>
          </a:prstGeom>
          <a:noFill/>
          <a:ln w="9525">
            <a:noFill/>
            <a:miter lim="800000"/>
            <a:headEnd/>
            <a:tailEnd/>
          </a:ln>
        </p:spPr>
      </p:pic>
      <p:sp>
        <p:nvSpPr>
          <p:cNvPr id="7" name="TextBox 6"/>
          <p:cNvSpPr txBox="1"/>
          <p:nvPr/>
        </p:nvSpPr>
        <p:spPr>
          <a:xfrm>
            <a:off x="344389" y="2125436"/>
            <a:ext cx="4808560" cy="1077218"/>
          </a:xfrm>
          <a:prstGeom prst="rect">
            <a:avLst/>
          </a:prstGeom>
          <a:noFill/>
        </p:spPr>
        <p:txBody>
          <a:bodyPr wrap="none" rtlCol="0">
            <a:spAutoFit/>
          </a:bodyPr>
          <a:lstStyle/>
          <a:p>
            <a:r>
              <a:rPr lang="en-US" sz="3200" dirty="0" smtClean="0"/>
              <a:t>Optical Depth from Surface </a:t>
            </a:r>
          </a:p>
          <a:p>
            <a:r>
              <a:rPr lang="en-US" sz="3200" dirty="0" smtClean="0"/>
              <a:t>to Altitude z</a:t>
            </a:r>
            <a:endParaRPr lang="en-US" sz="3200" dirty="0"/>
          </a:p>
        </p:txBody>
      </p:sp>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228600"/>
            <a:ext cx="1171574" cy="183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0312" y="367393"/>
            <a:ext cx="1378688" cy="1700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45579" y="2125436"/>
            <a:ext cx="1795428" cy="369332"/>
          </a:xfrm>
          <a:prstGeom prst="rect">
            <a:avLst/>
          </a:prstGeom>
          <a:noFill/>
        </p:spPr>
        <p:txBody>
          <a:bodyPr wrap="none" rtlCol="0">
            <a:spAutoFit/>
          </a:bodyPr>
          <a:lstStyle/>
          <a:p>
            <a:r>
              <a:rPr lang="en-US" dirty="0" smtClean="0"/>
              <a:t>K. </a:t>
            </a:r>
            <a:r>
              <a:rPr lang="en-US" dirty="0" err="1" smtClean="0"/>
              <a:t>Schwartzschild</a:t>
            </a:r>
            <a:endParaRPr lang="en-US" dirty="0"/>
          </a:p>
        </p:txBody>
      </p:sp>
      <p:sp>
        <p:nvSpPr>
          <p:cNvPr id="5" name="TextBox 4"/>
          <p:cNvSpPr txBox="1"/>
          <p:nvPr/>
        </p:nvSpPr>
        <p:spPr>
          <a:xfrm>
            <a:off x="7704364" y="2119993"/>
            <a:ext cx="1192699" cy="369332"/>
          </a:xfrm>
          <a:prstGeom prst="rect">
            <a:avLst/>
          </a:prstGeom>
          <a:noFill/>
        </p:spPr>
        <p:txBody>
          <a:bodyPr wrap="none" rtlCol="0">
            <a:spAutoFit/>
          </a:bodyPr>
          <a:lstStyle/>
          <a:p>
            <a:r>
              <a:rPr lang="en-US" dirty="0" smtClean="0"/>
              <a:t>E. A. Milne</a:t>
            </a:r>
            <a:endParaRPr lang="en-US" dirty="0"/>
          </a:p>
        </p:txBody>
      </p:sp>
      <p:pic>
        <p:nvPicPr>
          <p:cNvPr id="614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3429000"/>
            <a:ext cx="19050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81800" y="5968875"/>
            <a:ext cx="1098378" cy="369332"/>
          </a:xfrm>
          <a:prstGeom prst="rect">
            <a:avLst/>
          </a:prstGeom>
          <a:noFill/>
        </p:spPr>
        <p:txBody>
          <a:bodyPr wrap="none" rtlCol="0">
            <a:spAutoFit/>
          </a:bodyPr>
          <a:lstStyle/>
          <a:p>
            <a:r>
              <a:rPr lang="en-US" dirty="0" smtClean="0"/>
              <a:t>M. Planck</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22814"/>
            <a:ext cx="8886825" cy="6163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855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401053"/>
            <a:ext cx="6469015" cy="369332"/>
          </a:xfrm>
          <a:prstGeom prst="rect">
            <a:avLst/>
          </a:prstGeom>
          <a:noFill/>
        </p:spPr>
        <p:txBody>
          <a:bodyPr wrap="none" rtlCol="0">
            <a:spAutoFit/>
          </a:bodyPr>
          <a:lstStyle/>
          <a:p>
            <a:r>
              <a:rPr lang="en-US" b="1" dirty="0" smtClean="0"/>
              <a:t>Logarithmic dependence of down-welling IR on CO</a:t>
            </a:r>
            <a:r>
              <a:rPr lang="en-US" b="1" baseline="-25000" dirty="0" smtClean="0"/>
              <a:t>2</a:t>
            </a:r>
            <a:r>
              <a:rPr lang="en-US" b="1" dirty="0" smtClean="0"/>
              <a:t> concentration.</a:t>
            </a:r>
            <a:endParaRPr lang="en-US" b="1" dirty="0"/>
          </a:p>
        </p:txBody>
      </p:sp>
      <p:pic>
        <p:nvPicPr>
          <p:cNvPr id="2050" name="Picture 2" descr="C:\Users\happer\Documents\m_files\climate\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53" y="990600"/>
            <a:ext cx="8339907" cy="5653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231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ITEhQUExQUFhQXGRgXFxcXFhceGBwYFxQYFxocFBccHCggGhwlHRcVITEhJSkrLi4uFx8zODMsNygtLiwBCgoKBQUFDgUFDisZExkrKysrKysrKysrKysrKysrKysrKysrKysrKysrKysrKysrKysrKysrKysrKysrKysrK//AABEIALUAgQMBIgACEQEDEQH/xAAcAAABBQEBAQAAAAAAAAAAAAAFAAIDBAYHAQj/xAA6EAABAwIDBgIIAwkBAQAAAAABAAIRAwQFITEGEkFRYXEigRMyQpGhseHwB1LBFBUjYnKCkrLRNDP/xAAUAQEAAAAAAAAAAAAAAAAAAAAA/8QAFBEBAAAAAAAAAAAAAAAAAAAAAP/aAAwDAQACEQMRAD8AYE8JoCcEDwU5pTGhPagkavXOiJBhV7m6DB11iY+Kqsvn1D4QSdIEgeQOqAi1xJyGfARyUgfOURHGQfgm2OB13iXAgcvsqWtaPYfCIj+UH6oInVdYIdHAa+SfRqtcAQZ+YPUKtc2lUkEg9d0Rr0UdxZ1mjeEnuDP1QEQvQULssVLjuvaQeaJyg9lKU0JyB7SvSUxqcgdP3KSUD7hJAETwUxqeAgkhQ3VwGAczp9VI54AJPBAjUdUeC4xJ8IHIff6oLty0yDmXEw2Qc+oHwj3roexuyvo2CpWHjdmAeAQ/YzBmuqteRIZz+/guhhyCsLKRHBeHCWawr7AnFANqYazkht5Yt5ZFH6jwhN7V1QZK+2fYXT9hC8RoPo+tmzLdfHH8r+R66LV16h1Q67qAtIdBByI6IAFvcNeJGoMEcQeoUizuNb1rWFZsmnk2oObTkD3C0DHhwBGhEjsgcCnpqcgdvFJRyei9QBwn0ymJzUAbaq8c0Mpt9qXHsMlVwYEvDj9icoHVebQvBrtHJo+JlEMItZg6AkDsBmfh80HXtkqYbT7wjJdmg2BPDWCERq1EFttVePuMlS316TKBlxd6oXcXMqa87hB61QzCCSrcdUJvaqtGkSheKAhAJxWqHse0iZBXmytzv27AdWSyee6YHwVGvWgqTZCp4arYyD8vPNBoc16mApxQOnokvMkkAkBILxPagzmLUZuZjRoz7SjWBNhgmJBnPTX6hNu8McTvuc2CPC3iWjiURsmDMaQIM8DxPuQanB7oyZzj6I2LhC8PpgMBAGf/ABQXl4GoNF+1NAzQPFccYwHxj3rN3eNtzLnARxJj6LIY1iDKhJNxnGjG/Mwg3R2iaeIPmqgx1pdBK57auzhri5EaGH1yC4NMaoNrcbRMY3UIFe44ahgBY66ru390mOc8Ez9oiD6WP7Z+KDSXTfCSvdiXZVs/aHyQBuLE5EzPFHti2x6flvj/AFQaheyo5TpQPkdfekm73Qe5eIBsJybC9QMbhTH3NWrWqFrWU2NaZgCQZ7p+HPNUgsO/TdLd4aZEAyjRs/SUMhJc0SP6clPhOHtoW7WgAOLi53uACArYvAAbwUeO4S+oz+F6yhouhHrK8ACDnFTYxzSH1nOfzZ7I8uKAVsDZTc47ziTkJBOQEARMDyXZr5wOkeazN7hpe7KO+SDF7K7Ot35hxjnw/wCrpmE4Q0sc2OChw+zZSbA1Op5o9hQzCDhG0WB+ju6jTO7II7ZGFSubRgcXZxkA08ADIA6dl0j8RLJtOs2qdD4XeeiytxZA6adUGJZSIfAmCV0HZukBRn8xJPcZIPXtKdPPKUb2fd/BH9TvmgIhOamhehB7KSXmkgHly9BUakYEGv2SeH0i0RvMJyPFjs1axQtO7ugjI6x9wsnhd+6i/ebpoRzC0NfEBWYypESCI5QUEDXZqcVVULlPTKCRu8eKuNO4FXpOCq313kQgfSxGnvk1DDGCTmrVrt1ZSRTcHbuscO6DVsEZUtn+kJBfxBzGeULmd7hDKMmm2DMb8+I9T0QbrbHbSlVBG4HN4g6e9Z+zvA9uUxwk5wsHdOqOOZJA4cPqj2HVNyOSC7iIK0GzX/nb3d/ss1eV5Gq1OBNi3pjpPvJKC+SkF4SvQUHkDkklKSAdKlaVEFIED5RmzrTRA5Sgsq9ZghhcNJj9UFxlVWBVQplXOVaNXJBbdXKrBhLpOgzTGuCHYriu4N1upyhAzaPHo8JMD2QOuh++axGJYu2TBHUnkiWIW5J36snk3JDq1ai4epCACb2YAIOcq7aXojdOkqW7oU3DwtA8lRZZRogI1HwugYe2KVMcmN+QXPLRhe5lPjIHlK6VplyyQJNnNOUc5oHwklvpIB8p4UbVKwaIL2FWBrVGsHEgE9zC32OYGGg7omnEQB6sD4jisnhYNItIyIO95jNdNw69bWYHt7EcjxCDjdSWOIdwP3CTq+WRXRtptk2VwX04ZUA/tPfkeq5vf2D6RLHtII4H9CgqV7sjr5n9E3D6Ic+XZnh0AVGq4g5p1CuQcigOXOE+l7KvWwGgxuYkqMY4WDNDbvGXPIQD7+xa05aIVWICv310XSgtxWa31zAkfcIDuy1rv1t+PCzP+46D9VspQ/BmUhRZ6EhzCJ3uJPEnkeivIHJqUpAoHwkm7ySCg1HrHDt0Bzszy5d17aWbGaZnmf0RFrpA5IGvZKtYLirqD5zLD6zenMdQoExzJCDpVGq17Q5plpEgofjGEU64hwE8DxHms3s7ixoO3KhPo3HX8pPHtzW3BlByPaHZR1IkxLeY4dwsrXs40gjovoGtQDhmsftFsPRrS5oLHx6zDB8+B80HHbtpg5oWXnmj21OymIW+85v8akOIHjA6jj3CwlW8fxyQFLu8DRqrDrFtW33QPERvA8d5ZmrVJy95PJaHBcVpwA5wbAzlALwHGa1s8tBgTDmnT3Lf4XtBTqwHeBx/xPYrB7SVbd9TeoOJd7WRDSeYSw+pIQdUKQWSwfGHshrvE34jstPb3bHiWlBP7kkpP3CSArS5J1tVyI5H4H7Krh0GU1tTxiOORQEhUSFRVhPFehxQWnQQjmz20ApkUazvCYDHnh/K48uRWcaE3d3ndAPj9/NB1UFZT8TLm7pWT61pUNN9MhzvCx0s0OTgdJB8lR2f2gdRIp1iTSJgO1LO/NvyWvxD0TqFTfg0ix29yLC0znyiUHyniu09/W/+11XdxjfgZjk2As++eJV/EHhz3Fs7hJ3f6fZ+EKq+mgbQ3XZGJXte2yyyhNZSk+EZqwbc8ZQUoV+yPtjs8fIqF1qeSvYHa+JwLm6eoZl0/l4ZckBai3KRordGuWZ5yqtgzdcaZ04dlddSQXv3j/Mfckqe4UkG7fM9FC4/fmrNU8VTqu1hBFS/bJc4ehcyfCHFwcR3AIC8/fwpmLhhpcA7Vn+YyHnCJ0HSwHoqleDkRIPAjI+SC/Su2vaHU3NdJgQQU8PDfCDnxQewwylah4pth9Qgu6RoBy5+as0WOmSZlAUqMDhHBWMEx99vNN436Wjm6wDxbPy0VSjUUN9S9oIMr+KlnaPu6YtKTGh1MOf6NsBz3OPs6BwAExzWI/clTeh2Q+K6o2kN5rwGkjOCJ7rV2WC2d6N4NAePWYdR25tQce2e2ZfWduMEc3Hj58107Avw9t6YBe3fdx3v0C2tngdOkA1rQAOQRJlGO6DG3Owlo/WizyEfJZ/aD8N7dlM1KLS17Mxmc11XcUdW3BBBGRyQfNN3Q0cNW5+XEK4wBzQ4IrjWH+jr1af5XOHlOXzQqxbuvNM6HMIFHdeIh+xJINNVb4SeyqvyAKSSC6wxTHZRURJc4+yJCSSCpUqEkznmrlN0gBJJBLSdxVh4kJJIB4EEt4aqxbVHU3b7HFrhoRqkkg6Ls3ibq9EPcAHAlpjjHHoisJJIEkQkkg5R+IVuBduI9prXHvEH5LG3lOIeNQR8civEkBHfSSSQf//Z"/>
          <p:cNvSpPr>
            <a:spLocks noChangeAspect="1" noChangeArrowheads="1"/>
          </p:cNvSpPr>
          <p:nvPr/>
        </p:nvSpPr>
        <p:spPr bwMode="auto">
          <a:xfrm>
            <a:off x="1095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268" y="2440520"/>
            <a:ext cx="1609725" cy="2258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1357903"/>
            <a:ext cx="5021055" cy="923330"/>
          </a:xfrm>
          <a:prstGeom prst="rect">
            <a:avLst/>
          </a:prstGeom>
          <a:noFill/>
        </p:spPr>
        <p:txBody>
          <a:bodyPr wrap="none" rtlCol="0">
            <a:spAutoFit/>
          </a:bodyPr>
          <a:lstStyle/>
          <a:p>
            <a:r>
              <a:rPr lang="en-US" dirty="0" err="1" smtClean="0"/>
              <a:t>Svante</a:t>
            </a:r>
            <a:r>
              <a:rPr lang="en-US" dirty="0" smtClean="0"/>
              <a:t> Arrhenius</a:t>
            </a:r>
          </a:p>
          <a:p>
            <a:r>
              <a:rPr lang="en-US" i="1" dirty="0" smtClean="0"/>
              <a:t>Worlds in the Making, The Evolution of the Universe</a:t>
            </a:r>
          </a:p>
          <a:p>
            <a:r>
              <a:rPr lang="en-US" dirty="0" smtClean="0"/>
              <a:t>(page 53)</a:t>
            </a:r>
            <a:endParaRPr lang="en-US" dirty="0"/>
          </a:p>
        </p:txBody>
      </p:sp>
      <p:sp>
        <p:nvSpPr>
          <p:cNvPr id="5" name="TextBox 4"/>
          <p:cNvSpPr txBox="1"/>
          <p:nvPr/>
        </p:nvSpPr>
        <p:spPr>
          <a:xfrm>
            <a:off x="221080" y="2590800"/>
            <a:ext cx="6190797" cy="2031325"/>
          </a:xfrm>
          <a:prstGeom prst="rect">
            <a:avLst/>
          </a:prstGeom>
          <a:noFill/>
        </p:spPr>
        <p:txBody>
          <a:bodyPr wrap="none" rtlCol="0">
            <a:spAutoFit/>
          </a:bodyPr>
          <a:lstStyle/>
          <a:p>
            <a:r>
              <a:rPr lang="en-US" dirty="0" smtClean="0"/>
              <a:t>“If the quantity of carbon dioxide in the air should sink to one</a:t>
            </a:r>
          </a:p>
          <a:p>
            <a:r>
              <a:rPr lang="en-US" dirty="0" smtClean="0"/>
              <a:t>half its present percentage, the temperature would fall by</a:t>
            </a:r>
          </a:p>
          <a:p>
            <a:r>
              <a:rPr lang="en-US" dirty="0" smtClean="0"/>
              <a:t>4 K; a diminution by one-quarter would reduce the temperature</a:t>
            </a:r>
          </a:p>
          <a:p>
            <a:r>
              <a:rPr lang="en-US" dirty="0"/>
              <a:t>b</a:t>
            </a:r>
            <a:r>
              <a:rPr lang="en-US" dirty="0" smtClean="0"/>
              <a:t>y 8 K. On the other hand any doubling of the percentage of </a:t>
            </a:r>
          </a:p>
          <a:p>
            <a:r>
              <a:rPr lang="en-US" dirty="0" smtClean="0"/>
              <a:t>Carbon dioxide in the air would raise the temperature of the</a:t>
            </a:r>
          </a:p>
          <a:p>
            <a:r>
              <a:rPr lang="en-US" dirty="0" smtClean="0"/>
              <a:t>Earth’s surface by 4 K, and if the carbon dioxide were increased</a:t>
            </a:r>
          </a:p>
          <a:p>
            <a:r>
              <a:rPr lang="en-US" dirty="0"/>
              <a:t>f</a:t>
            </a:r>
            <a:r>
              <a:rPr lang="en-US" dirty="0" smtClean="0"/>
              <a:t>our fold, the temperature would rise by 8 K.”</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02" y="4622125"/>
            <a:ext cx="56292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01027" y="433972"/>
            <a:ext cx="6683294" cy="400110"/>
          </a:xfrm>
          <a:prstGeom prst="rect">
            <a:avLst/>
          </a:prstGeom>
          <a:noFill/>
        </p:spPr>
        <p:txBody>
          <a:bodyPr wrap="square" rtlCol="0">
            <a:spAutoFit/>
          </a:bodyPr>
          <a:lstStyle/>
          <a:p>
            <a:r>
              <a:rPr lang="en-US" sz="2000" b="1" dirty="0" smtClean="0"/>
              <a:t>Logarithmic Dependence of Warming on CO</a:t>
            </a:r>
            <a:r>
              <a:rPr lang="en-US" sz="2000" b="1" baseline="-25000" dirty="0" smtClean="0"/>
              <a:t>2</a:t>
            </a:r>
            <a:r>
              <a:rPr lang="en-US" sz="2000" b="1" dirty="0" smtClean="0"/>
              <a:t> Concentration</a:t>
            </a:r>
            <a:endParaRPr lang="en-US" sz="2000" b="1" dirty="0"/>
          </a:p>
        </p:txBody>
      </p:sp>
      <p:sp>
        <p:nvSpPr>
          <p:cNvPr id="7" name="TextBox 6"/>
          <p:cNvSpPr txBox="1"/>
          <p:nvPr/>
        </p:nvSpPr>
        <p:spPr>
          <a:xfrm>
            <a:off x="502919" y="6162675"/>
            <a:ext cx="8107681" cy="369332"/>
          </a:xfrm>
          <a:prstGeom prst="rect">
            <a:avLst/>
          </a:prstGeom>
          <a:noFill/>
        </p:spPr>
        <p:txBody>
          <a:bodyPr wrap="square" rtlCol="0">
            <a:spAutoFit/>
          </a:bodyPr>
          <a:lstStyle/>
          <a:p>
            <a:r>
              <a:rPr lang="en-US" dirty="0" smtClean="0"/>
              <a:t>C = CO</a:t>
            </a:r>
            <a:r>
              <a:rPr lang="en-US" baseline="-25000" dirty="0" smtClean="0"/>
              <a:t>2</a:t>
            </a:r>
            <a:r>
              <a:rPr lang="en-US" dirty="0" smtClean="0"/>
              <a:t> concentration; C</a:t>
            </a:r>
            <a:r>
              <a:rPr lang="en-US" baseline="-25000" dirty="0" smtClean="0"/>
              <a:t>0</a:t>
            </a:r>
            <a:r>
              <a:rPr lang="en-US" dirty="0" smtClean="0"/>
              <a:t> = saturation concentration; S = Doubling Sensitivity </a:t>
            </a:r>
            <a:endParaRPr lang="en-US" dirty="0"/>
          </a:p>
        </p:txBody>
      </p:sp>
    </p:spTree>
    <p:extLst>
      <p:ext uri="{BB962C8B-B14F-4D97-AF65-F5344CB8AC3E}">
        <p14:creationId xmlns:p14="http://schemas.microsoft.com/office/powerpoint/2010/main" val="1018869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p:cNvPicPr>
            <a:picLocks noChangeAspect="1" noChangeArrowheads="1"/>
          </p:cNvPicPr>
          <p:nvPr/>
        </p:nvPicPr>
        <p:blipFill>
          <a:blip r:embed="rId3" cstate="print"/>
          <a:srcRect/>
          <a:stretch>
            <a:fillRect/>
          </a:stretch>
        </p:blipFill>
        <p:spPr bwMode="auto">
          <a:xfrm>
            <a:off x="342900" y="381000"/>
            <a:ext cx="8801100" cy="6229350"/>
          </a:xfrm>
          <a:prstGeom prst="rect">
            <a:avLst/>
          </a:prstGeom>
          <a:noFill/>
          <a:ln w="9525" algn="ctr">
            <a:noFill/>
            <a:miter lim="800000"/>
            <a:headEnd/>
            <a:tailEnd/>
          </a:ln>
        </p:spPr>
      </p:pic>
      <p:sp>
        <p:nvSpPr>
          <p:cNvPr id="3" name="TextBox 2"/>
          <p:cNvSpPr txBox="1"/>
          <p:nvPr/>
        </p:nvSpPr>
        <p:spPr>
          <a:xfrm>
            <a:off x="1600200" y="76200"/>
            <a:ext cx="5135252" cy="646331"/>
          </a:xfrm>
          <a:prstGeom prst="rect">
            <a:avLst/>
          </a:prstGeom>
          <a:noFill/>
        </p:spPr>
        <p:txBody>
          <a:bodyPr wrap="none" rtlCol="0">
            <a:spAutoFit/>
          </a:bodyPr>
          <a:lstStyle/>
          <a:p>
            <a:r>
              <a:rPr lang="en-US" sz="3600" dirty="0" smtClean="0"/>
              <a:t>What is all the fuss about?</a:t>
            </a:r>
            <a:endParaRPr 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81000"/>
            <a:ext cx="7424789" cy="923330"/>
          </a:xfrm>
          <a:prstGeom prst="rect">
            <a:avLst/>
          </a:prstGeom>
          <a:noFill/>
        </p:spPr>
        <p:txBody>
          <a:bodyPr wrap="none" rtlCol="0">
            <a:spAutoFit/>
          </a:bodyPr>
          <a:lstStyle/>
          <a:p>
            <a:r>
              <a:rPr lang="en-US" b="1" dirty="0" smtClean="0"/>
              <a:t>The </a:t>
            </a:r>
            <a:r>
              <a:rPr lang="en-US" b="1" dirty="0"/>
              <a:t>d</a:t>
            </a:r>
            <a:r>
              <a:rPr lang="en-US" b="1" dirty="0" smtClean="0"/>
              <a:t>oubling sensitivity S for greenhouse warming by CO</a:t>
            </a:r>
            <a:r>
              <a:rPr lang="en-US" b="1" baseline="-25000" dirty="0" smtClean="0"/>
              <a:t>2</a:t>
            </a:r>
            <a:r>
              <a:rPr lang="en-US" b="1" dirty="0" smtClean="0"/>
              <a:t> is poorly known. </a:t>
            </a:r>
          </a:p>
          <a:p>
            <a:r>
              <a:rPr lang="en-US" b="1" dirty="0" smtClean="0"/>
              <a:t>IPCC claims S = 1.5 K to 4.5 K.</a:t>
            </a:r>
          </a:p>
          <a:p>
            <a:r>
              <a:rPr lang="en-US" b="1" dirty="0" smtClean="0"/>
              <a:t>Could be even smaller!</a:t>
            </a:r>
            <a:endParaRPr lang="en-US" b="1" dirty="0"/>
          </a:p>
        </p:txBody>
      </p:sp>
      <p:pic>
        <p:nvPicPr>
          <p:cNvPr id="4098" name="Picture 2" descr="C:\Users\happer\Documents\m_files\climate\logC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9257"/>
            <a:ext cx="8382000" cy="568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927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216134"/>
            <a:ext cx="7848600" cy="369332"/>
          </a:xfrm>
          <a:prstGeom prst="rect">
            <a:avLst/>
          </a:prstGeom>
          <a:noFill/>
        </p:spPr>
        <p:txBody>
          <a:bodyPr wrap="square" rtlCol="0">
            <a:spAutoFit/>
          </a:bodyPr>
          <a:lstStyle/>
          <a:p>
            <a:r>
              <a:rPr lang="en-US" dirty="0" smtClean="0"/>
              <a:t>D. J. Wilson and J. </a:t>
            </a:r>
            <a:r>
              <a:rPr lang="en-US" dirty="0" err="1" smtClean="0"/>
              <a:t>Gea-Banacloche</a:t>
            </a:r>
            <a:r>
              <a:rPr lang="en-US" dirty="0" smtClean="0"/>
              <a:t>,  Am. J. Phys. </a:t>
            </a:r>
            <a:r>
              <a:rPr lang="en-US" b="1" dirty="0" smtClean="0"/>
              <a:t>80</a:t>
            </a:r>
            <a:r>
              <a:rPr lang="en-US" dirty="0" smtClean="0"/>
              <a:t>, 306 (2012)</a:t>
            </a:r>
          </a:p>
        </p:txBody>
      </p:sp>
      <p:sp>
        <p:nvSpPr>
          <p:cNvPr id="3" name="TextBox 2"/>
          <p:cNvSpPr txBox="1"/>
          <p:nvPr/>
        </p:nvSpPr>
        <p:spPr>
          <a:xfrm>
            <a:off x="987502" y="144197"/>
            <a:ext cx="7222555" cy="369332"/>
          </a:xfrm>
          <a:prstGeom prst="rect">
            <a:avLst/>
          </a:prstGeom>
          <a:noFill/>
        </p:spPr>
        <p:txBody>
          <a:bodyPr wrap="none" rtlCol="0">
            <a:spAutoFit/>
          </a:bodyPr>
          <a:lstStyle/>
          <a:p>
            <a:r>
              <a:rPr lang="en-US" b="1" dirty="0" smtClean="0"/>
              <a:t>Triangular Approximation to CO2 Cross Section Give Logarithmic Warming</a:t>
            </a:r>
            <a:endParaRPr lang="en-US" b="1" dirty="0"/>
          </a:p>
        </p:txBody>
      </p:sp>
      <p:pic>
        <p:nvPicPr>
          <p:cNvPr id="3074" name="Picture 2" descr="C:\Users\happer\Documents\m_files\climate\exp-appr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37" y="648448"/>
            <a:ext cx="8915400" cy="604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011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38200" y="19381"/>
            <a:ext cx="7620000" cy="66509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C:\Users\happer\Documents\m_files\climate\signu.jpg"/>
          <p:cNvPicPr>
            <a:picLocks noChangeAspect="1" noChangeArrowheads="1"/>
          </p:cNvPicPr>
          <p:nvPr/>
        </p:nvPicPr>
        <p:blipFill>
          <a:blip r:embed="rId3" cstate="print"/>
          <a:srcRect/>
          <a:stretch>
            <a:fillRect/>
          </a:stretch>
        </p:blipFill>
        <p:spPr bwMode="auto">
          <a:xfrm>
            <a:off x="0" y="248227"/>
            <a:ext cx="9144000" cy="6361545"/>
          </a:xfrm>
          <a:prstGeom prst="rect">
            <a:avLst/>
          </a:prstGeom>
          <a:noFill/>
        </p:spPr>
      </p:pic>
      <p:sp>
        <p:nvSpPr>
          <p:cNvPr id="3" name="TextBox 2"/>
          <p:cNvSpPr txBox="1"/>
          <p:nvPr/>
        </p:nvSpPr>
        <p:spPr>
          <a:xfrm>
            <a:off x="457200" y="152400"/>
            <a:ext cx="7935442" cy="369332"/>
          </a:xfrm>
          <a:prstGeom prst="rect">
            <a:avLst/>
          </a:prstGeom>
          <a:noFill/>
        </p:spPr>
        <p:txBody>
          <a:bodyPr wrap="none" rtlCol="0">
            <a:spAutoFit/>
          </a:bodyPr>
          <a:lstStyle/>
          <a:p>
            <a:r>
              <a:rPr lang="en-US" b="1" dirty="0" smtClean="0"/>
              <a:t>Cross sections depend on far-wing </a:t>
            </a:r>
            <a:r>
              <a:rPr lang="en-US" b="1" dirty="0" err="1" smtClean="0"/>
              <a:t>lineshape</a:t>
            </a:r>
            <a:r>
              <a:rPr lang="en-US" b="1" dirty="0" smtClean="0"/>
              <a:t> at band edges which drive warming!</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447810" cy="634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9704" y="5486400"/>
            <a:ext cx="1922193" cy="923330"/>
          </a:xfrm>
          <a:prstGeom prst="rect">
            <a:avLst/>
          </a:prstGeom>
          <a:noFill/>
        </p:spPr>
        <p:txBody>
          <a:bodyPr wrap="none" rtlCol="0">
            <a:spAutoFit/>
          </a:bodyPr>
          <a:lstStyle/>
          <a:p>
            <a:r>
              <a:rPr lang="en-US" dirty="0" smtClean="0"/>
              <a:t>Doppler shift</a:t>
            </a:r>
          </a:p>
          <a:p>
            <a:r>
              <a:rPr lang="en-US" dirty="0"/>
              <a:t>f</a:t>
            </a:r>
            <a:r>
              <a:rPr lang="en-US" dirty="0" smtClean="0"/>
              <a:t>rom molecular</a:t>
            </a:r>
          </a:p>
          <a:p>
            <a:r>
              <a:rPr lang="en-US" dirty="0"/>
              <a:t>m</a:t>
            </a:r>
            <a:r>
              <a:rPr lang="en-US" dirty="0" smtClean="0"/>
              <a:t>otion (line core).</a:t>
            </a:r>
            <a:endParaRPr lang="en-US" dirty="0"/>
          </a:p>
        </p:txBody>
      </p:sp>
      <p:sp>
        <p:nvSpPr>
          <p:cNvPr id="3" name="TextBox 2"/>
          <p:cNvSpPr txBox="1"/>
          <p:nvPr/>
        </p:nvSpPr>
        <p:spPr>
          <a:xfrm>
            <a:off x="762000" y="914400"/>
            <a:ext cx="1647246" cy="646331"/>
          </a:xfrm>
          <a:prstGeom prst="rect">
            <a:avLst/>
          </a:prstGeom>
          <a:noFill/>
        </p:spPr>
        <p:txBody>
          <a:bodyPr wrap="none" rtlCol="0">
            <a:spAutoFit/>
          </a:bodyPr>
          <a:lstStyle/>
          <a:p>
            <a:r>
              <a:rPr lang="en-US" dirty="0" smtClean="0"/>
              <a:t>Radiative decay</a:t>
            </a:r>
          </a:p>
          <a:p>
            <a:r>
              <a:rPr lang="en-US" dirty="0" smtClean="0"/>
              <a:t>(line core).</a:t>
            </a:r>
            <a:endParaRPr lang="en-US" dirty="0"/>
          </a:p>
        </p:txBody>
      </p:sp>
      <p:sp>
        <p:nvSpPr>
          <p:cNvPr id="8" name="TextBox 7"/>
          <p:cNvSpPr txBox="1"/>
          <p:nvPr/>
        </p:nvSpPr>
        <p:spPr>
          <a:xfrm>
            <a:off x="6200274" y="5506453"/>
            <a:ext cx="2337563" cy="923330"/>
          </a:xfrm>
          <a:prstGeom prst="rect">
            <a:avLst/>
          </a:prstGeom>
          <a:noFill/>
        </p:spPr>
        <p:txBody>
          <a:bodyPr wrap="none" rtlCol="0">
            <a:spAutoFit/>
          </a:bodyPr>
          <a:lstStyle/>
          <a:p>
            <a:r>
              <a:rPr lang="en-US" dirty="0" smtClean="0"/>
              <a:t>         Collisional </a:t>
            </a:r>
          </a:p>
          <a:p>
            <a:r>
              <a:rPr lang="en-US" dirty="0" smtClean="0"/>
              <a:t>excitation/</a:t>
            </a:r>
            <a:r>
              <a:rPr lang="en-US" dirty="0" err="1"/>
              <a:t>d</a:t>
            </a:r>
            <a:r>
              <a:rPr lang="en-US" dirty="0" err="1" smtClean="0"/>
              <a:t>eexcitation</a:t>
            </a:r>
            <a:endParaRPr lang="en-US" dirty="0" smtClean="0"/>
          </a:p>
          <a:p>
            <a:r>
              <a:rPr lang="en-US" dirty="0"/>
              <a:t>t</a:t>
            </a:r>
            <a:r>
              <a:rPr lang="en-US" dirty="0" smtClean="0"/>
              <a:t>ransients (far wings).</a:t>
            </a:r>
          </a:p>
        </p:txBody>
      </p:sp>
      <p:sp>
        <p:nvSpPr>
          <p:cNvPr id="4" name="TextBox 3"/>
          <p:cNvSpPr txBox="1"/>
          <p:nvPr/>
        </p:nvSpPr>
        <p:spPr>
          <a:xfrm>
            <a:off x="6422130" y="960566"/>
            <a:ext cx="2136803" cy="923330"/>
          </a:xfrm>
          <a:prstGeom prst="rect">
            <a:avLst/>
          </a:prstGeom>
          <a:noFill/>
        </p:spPr>
        <p:txBody>
          <a:bodyPr wrap="none" rtlCol="0">
            <a:spAutoFit/>
          </a:bodyPr>
          <a:lstStyle/>
          <a:p>
            <a:r>
              <a:rPr lang="en-US" dirty="0" smtClean="0"/>
              <a:t>Free-oscillation time </a:t>
            </a:r>
          </a:p>
          <a:p>
            <a:r>
              <a:rPr lang="en-US" dirty="0"/>
              <a:t>b</a:t>
            </a:r>
            <a:r>
              <a:rPr lang="en-US" dirty="0" smtClean="0"/>
              <a:t>etween collisions</a:t>
            </a:r>
          </a:p>
          <a:p>
            <a:r>
              <a:rPr lang="en-US" dirty="0" smtClean="0"/>
              <a:t>            (line core).</a:t>
            </a:r>
            <a:endParaRPr lang="en-US" dirty="0"/>
          </a:p>
        </p:txBody>
      </p:sp>
      <p:cxnSp>
        <p:nvCxnSpPr>
          <p:cNvPr id="9" name="Straight Arrow Connector 8"/>
          <p:cNvCxnSpPr/>
          <p:nvPr/>
        </p:nvCxnSpPr>
        <p:spPr>
          <a:xfrm flipH="1">
            <a:off x="5638800" y="1422231"/>
            <a:ext cx="685800" cy="93996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934200" y="4114800"/>
            <a:ext cx="152400" cy="12954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604905" y="4267200"/>
            <a:ext cx="1872095" cy="14478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78163" y="1422231"/>
            <a:ext cx="693637" cy="71136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70789" y="200939"/>
            <a:ext cx="4940199" cy="369332"/>
          </a:xfrm>
          <a:prstGeom prst="rect">
            <a:avLst/>
          </a:prstGeom>
          <a:noFill/>
        </p:spPr>
        <p:txBody>
          <a:bodyPr wrap="none" rtlCol="0">
            <a:spAutoFit/>
          </a:bodyPr>
          <a:lstStyle/>
          <a:p>
            <a:r>
              <a:rPr lang="en-US" dirty="0" smtClean="0"/>
              <a:t>Physics Behind Shape of Emission Absorption Lines</a:t>
            </a:r>
            <a:endParaRPr lang="en-US" dirty="0"/>
          </a:p>
        </p:txBody>
      </p:sp>
    </p:spTree>
    <p:extLst>
      <p:ext uri="{BB962C8B-B14F-4D97-AF65-F5344CB8AC3E}">
        <p14:creationId xmlns:p14="http://schemas.microsoft.com/office/powerpoint/2010/main" val="2580400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ncrypted-tbn3.gstatic.com/images?q=tbn:ANd9GcRUv4HFhlKLkkQ4lVW3I9GsZswhXdsTYMWslgeLJIidGZKhy3NAM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2257425" cy="271462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76200"/>
            <a:ext cx="210502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294342" y="4257775"/>
            <a:ext cx="1821974" cy="276999"/>
          </a:xfrm>
          <a:prstGeom prst="rect">
            <a:avLst/>
          </a:prstGeom>
          <a:noFill/>
        </p:spPr>
        <p:txBody>
          <a:bodyPr wrap="none" rtlCol="0">
            <a:spAutoFit/>
          </a:bodyPr>
          <a:lstStyle/>
          <a:p>
            <a:r>
              <a:rPr lang="en-US" sz="1200" dirty="0" smtClean="0"/>
              <a:t>H. A. Lorentz (1853 -1928)</a:t>
            </a:r>
            <a:endParaRPr lang="en-US" sz="1200" dirty="0"/>
          </a:p>
        </p:txBody>
      </p:sp>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592" y="2247900"/>
            <a:ext cx="1371600" cy="1957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4534774"/>
            <a:ext cx="1295192" cy="196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356267" y="6498911"/>
            <a:ext cx="1864678" cy="276999"/>
          </a:xfrm>
          <a:prstGeom prst="rect">
            <a:avLst/>
          </a:prstGeom>
          <a:noFill/>
        </p:spPr>
        <p:txBody>
          <a:bodyPr wrap="none" rtlCol="0">
            <a:spAutoFit/>
          </a:bodyPr>
          <a:lstStyle/>
          <a:p>
            <a:r>
              <a:rPr lang="en-US" sz="1200" dirty="0" smtClean="0"/>
              <a:t>M. Abraham (1875 – 1922)</a:t>
            </a:r>
            <a:endParaRPr lang="en-US" sz="1200" dirty="0"/>
          </a:p>
        </p:txBody>
      </p:sp>
      <p:pic>
        <p:nvPicPr>
          <p:cNvPr id="819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1675399"/>
            <a:ext cx="2809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05200" y="1325229"/>
            <a:ext cx="2491259" cy="369332"/>
          </a:xfrm>
          <a:prstGeom prst="rect">
            <a:avLst/>
          </a:prstGeom>
          <a:noFill/>
        </p:spPr>
        <p:txBody>
          <a:bodyPr wrap="none" rtlCol="0">
            <a:spAutoFit/>
          </a:bodyPr>
          <a:lstStyle/>
          <a:p>
            <a:r>
              <a:rPr lang="en-US" dirty="0" err="1" smtClean="0"/>
              <a:t>Larmor’s</a:t>
            </a:r>
            <a:r>
              <a:rPr lang="en-US" dirty="0" smtClean="0"/>
              <a:t> radiated power</a:t>
            </a:r>
            <a:endParaRPr lang="en-US" dirty="0"/>
          </a:p>
        </p:txBody>
      </p:sp>
      <p:sp>
        <p:nvSpPr>
          <p:cNvPr id="5" name="TextBox 4"/>
          <p:cNvSpPr txBox="1"/>
          <p:nvPr/>
        </p:nvSpPr>
        <p:spPr>
          <a:xfrm>
            <a:off x="3987598" y="2677623"/>
            <a:ext cx="1797287" cy="369332"/>
          </a:xfrm>
          <a:prstGeom prst="rect">
            <a:avLst/>
          </a:prstGeom>
          <a:noFill/>
        </p:spPr>
        <p:txBody>
          <a:bodyPr wrap="none" rtlCol="0">
            <a:spAutoFit/>
          </a:bodyPr>
          <a:lstStyle/>
          <a:p>
            <a:r>
              <a:rPr lang="en-US" dirty="0" smtClean="0"/>
              <a:t>The </a:t>
            </a:r>
            <a:r>
              <a:rPr lang="en-US" dirty="0" err="1" smtClean="0"/>
              <a:t>Larmor</a:t>
            </a:r>
            <a:r>
              <a:rPr lang="en-US" dirty="0" smtClean="0"/>
              <a:t> time </a:t>
            </a:r>
            <a:endParaRPr lang="en-US" dirty="0"/>
          </a:p>
        </p:txBody>
      </p:sp>
      <p:pic>
        <p:nvPicPr>
          <p:cNvPr id="820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2369" y="3124200"/>
            <a:ext cx="4800392" cy="83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0629" y="4694001"/>
            <a:ext cx="17430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675775" y="4073108"/>
            <a:ext cx="4468724" cy="646331"/>
          </a:xfrm>
          <a:prstGeom prst="rect">
            <a:avLst/>
          </a:prstGeom>
          <a:noFill/>
        </p:spPr>
        <p:txBody>
          <a:bodyPr wrap="none" rtlCol="0">
            <a:spAutoFit/>
          </a:bodyPr>
          <a:lstStyle/>
          <a:p>
            <a:r>
              <a:rPr lang="en-US" dirty="0" smtClean="0"/>
              <a:t>The Abraham-Lorentz radiation reaction force</a:t>
            </a:r>
          </a:p>
          <a:p>
            <a:r>
              <a:rPr lang="en-US" dirty="0" smtClean="0"/>
              <a:t>(see Jackson’s E&amp;M for more discussion)</a:t>
            </a:r>
            <a:endParaRPr lang="en-US" dirty="0"/>
          </a:p>
        </p:txBody>
      </p:sp>
      <p:pic>
        <p:nvPicPr>
          <p:cNvPr id="8202"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29340" y="5670702"/>
            <a:ext cx="33432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593651" y="5332176"/>
            <a:ext cx="3142463" cy="369332"/>
          </a:xfrm>
          <a:prstGeom prst="rect">
            <a:avLst/>
          </a:prstGeom>
          <a:noFill/>
        </p:spPr>
        <p:txBody>
          <a:bodyPr wrap="none" rtlCol="0">
            <a:spAutoFit/>
          </a:bodyPr>
          <a:lstStyle/>
          <a:p>
            <a:r>
              <a:rPr lang="en-US" dirty="0" smtClean="0"/>
              <a:t>Newton’s second law of motion</a:t>
            </a:r>
            <a:endParaRPr lang="en-US" dirty="0"/>
          </a:p>
        </p:txBody>
      </p:sp>
      <p:sp>
        <p:nvSpPr>
          <p:cNvPr id="8" name="TextBox 7"/>
          <p:cNvSpPr txBox="1"/>
          <p:nvPr/>
        </p:nvSpPr>
        <p:spPr>
          <a:xfrm>
            <a:off x="228600" y="3352800"/>
            <a:ext cx="2166491" cy="2585323"/>
          </a:xfrm>
          <a:prstGeom prst="rect">
            <a:avLst/>
          </a:prstGeom>
          <a:noFill/>
        </p:spPr>
        <p:txBody>
          <a:bodyPr wrap="none" rtlCol="0">
            <a:spAutoFit/>
          </a:bodyPr>
          <a:lstStyle/>
          <a:p>
            <a:r>
              <a:rPr lang="en-US" dirty="0" smtClean="0"/>
              <a:t>Viscous damping</a:t>
            </a:r>
          </a:p>
          <a:p>
            <a:r>
              <a:rPr lang="en-US" dirty="0"/>
              <a:t>d</a:t>
            </a:r>
            <a:r>
              <a:rPr lang="en-US" dirty="0" smtClean="0"/>
              <a:t>oes not work as</a:t>
            </a:r>
          </a:p>
          <a:p>
            <a:r>
              <a:rPr lang="en-US" dirty="0"/>
              <a:t>a</a:t>
            </a:r>
            <a:r>
              <a:rPr lang="en-US" dirty="0" smtClean="0"/>
              <a:t> description of </a:t>
            </a:r>
          </a:p>
          <a:p>
            <a:r>
              <a:rPr lang="en-US" dirty="0"/>
              <a:t>r</a:t>
            </a:r>
            <a:r>
              <a:rPr lang="en-US" dirty="0" smtClean="0"/>
              <a:t>adiation damping.</a:t>
            </a:r>
          </a:p>
          <a:p>
            <a:r>
              <a:rPr lang="en-US" dirty="0" smtClean="0"/>
              <a:t>It does not conserve </a:t>
            </a:r>
          </a:p>
          <a:p>
            <a:r>
              <a:rPr lang="en-US" dirty="0" smtClean="0"/>
              <a:t>energy.  Radiation</a:t>
            </a:r>
          </a:p>
          <a:p>
            <a:r>
              <a:rPr lang="en-US" dirty="0" smtClean="0"/>
              <a:t>damping force must </a:t>
            </a:r>
          </a:p>
          <a:p>
            <a:r>
              <a:rPr lang="en-US" dirty="0"/>
              <a:t>b</a:t>
            </a:r>
            <a:r>
              <a:rPr lang="en-US" dirty="0" smtClean="0"/>
              <a:t>e proportional to </a:t>
            </a:r>
          </a:p>
          <a:p>
            <a:r>
              <a:rPr lang="en-US" dirty="0" smtClean="0"/>
              <a:t>the </a:t>
            </a:r>
            <a:r>
              <a:rPr lang="en-US" dirty="0"/>
              <a:t> </a:t>
            </a:r>
            <a:r>
              <a:rPr lang="en-US" dirty="0" smtClean="0"/>
              <a:t>third </a:t>
            </a:r>
            <a:r>
              <a:rPr lang="en-US" dirty="0" err="1" smtClean="0"/>
              <a:t>deriviative</a:t>
            </a:r>
            <a:r>
              <a:rPr lang="en-US" dirty="0" smtClean="0"/>
              <a:t>!</a:t>
            </a:r>
            <a:endParaRPr lang="en-US" dirty="0"/>
          </a:p>
        </p:txBody>
      </p:sp>
      <p:sp>
        <p:nvSpPr>
          <p:cNvPr id="9" name="TextBox 8"/>
          <p:cNvSpPr txBox="1"/>
          <p:nvPr/>
        </p:nvSpPr>
        <p:spPr>
          <a:xfrm>
            <a:off x="3994366" y="93185"/>
            <a:ext cx="1206612" cy="400110"/>
          </a:xfrm>
          <a:prstGeom prst="rect">
            <a:avLst/>
          </a:prstGeom>
          <a:noFill/>
        </p:spPr>
        <p:txBody>
          <a:bodyPr wrap="none" rtlCol="0">
            <a:spAutoFit/>
          </a:bodyPr>
          <a:lstStyle/>
          <a:p>
            <a:r>
              <a:rPr lang="en-US" sz="2000" b="1" dirty="0" smtClean="0"/>
              <a:t>Radiation</a:t>
            </a:r>
            <a:endParaRPr lang="en-US" sz="2000" b="1" dirty="0"/>
          </a:p>
        </p:txBody>
      </p:sp>
      <p:sp>
        <p:nvSpPr>
          <p:cNvPr id="10" name="TextBox 9"/>
          <p:cNvSpPr txBox="1"/>
          <p:nvPr/>
        </p:nvSpPr>
        <p:spPr>
          <a:xfrm>
            <a:off x="3393877" y="819142"/>
            <a:ext cx="2984728" cy="369332"/>
          </a:xfrm>
          <a:prstGeom prst="rect">
            <a:avLst/>
          </a:prstGeom>
          <a:noFill/>
        </p:spPr>
        <p:txBody>
          <a:bodyPr wrap="none" rtlCol="0">
            <a:spAutoFit/>
          </a:bodyPr>
          <a:lstStyle/>
          <a:p>
            <a:r>
              <a:rPr lang="en-US" dirty="0" smtClean="0"/>
              <a:t>(</a:t>
            </a:r>
            <a:r>
              <a:rPr lang="en-US" dirty="0" smtClean="0">
                <a:solidFill>
                  <a:srgbClr val="FF0000"/>
                </a:solidFill>
              </a:rPr>
              <a:t>Pre-QM Fermi’s Golden Rule</a:t>
            </a:r>
            <a:r>
              <a:rPr lang="en-US" dirty="0" smtClean="0"/>
              <a:t>)</a:t>
            </a:r>
            <a:endParaRPr lang="en-US" dirty="0"/>
          </a:p>
        </p:txBody>
      </p:sp>
    </p:spTree>
    <p:extLst>
      <p:ext uri="{BB962C8B-B14F-4D97-AF65-F5344CB8AC3E}">
        <p14:creationId xmlns:p14="http://schemas.microsoft.com/office/powerpoint/2010/main" val="313123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11" y="457200"/>
            <a:ext cx="8390333" cy="630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09800" y="152218"/>
            <a:ext cx="4255332" cy="369332"/>
          </a:xfrm>
          <a:prstGeom prst="rect">
            <a:avLst/>
          </a:prstGeom>
          <a:noFill/>
        </p:spPr>
        <p:txBody>
          <a:bodyPr wrap="none" rtlCol="0">
            <a:spAutoFit/>
          </a:bodyPr>
          <a:lstStyle/>
          <a:p>
            <a:r>
              <a:rPr lang="en-US" dirty="0" smtClean="0"/>
              <a:t>A Solution to Newton’s Second Law,  f = ma</a:t>
            </a:r>
            <a:endParaRPr lang="en-US" dirty="0"/>
          </a:p>
        </p:txBody>
      </p:sp>
    </p:spTree>
    <p:extLst>
      <p:ext uri="{BB962C8B-B14F-4D97-AF65-F5344CB8AC3E}">
        <p14:creationId xmlns:p14="http://schemas.microsoft.com/office/powerpoint/2010/main" val="2325263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944" y="838200"/>
            <a:ext cx="7700878" cy="586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67000" y="409255"/>
            <a:ext cx="4860305" cy="369332"/>
          </a:xfrm>
          <a:prstGeom prst="rect">
            <a:avLst/>
          </a:prstGeom>
          <a:noFill/>
        </p:spPr>
        <p:txBody>
          <a:bodyPr wrap="none" rtlCol="0">
            <a:spAutoFit/>
          </a:bodyPr>
          <a:lstStyle/>
          <a:p>
            <a:r>
              <a:rPr lang="en-US" dirty="0" smtClean="0"/>
              <a:t>A Useful Special Function For Spectral Line Shapes</a:t>
            </a:r>
            <a:endParaRPr lang="en-US" dirty="0"/>
          </a:p>
        </p:txBody>
      </p:sp>
    </p:spTree>
    <p:extLst>
      <p:ext uri="{BB962C8B-B14F-4D97-AF65-F5344CB8AC3E}">
        <p14:creationId xmlns:p14="http://schemas.microsoft.com/office/powerpoint/2010/main" val="375311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74" y="630869"/>
            <a:ext cx="8410576" cy="622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240631"/>
            <a:ext cx="5642122" cy="369332"/>
          </a:xfrm>
          <a:prstGeom prst="rect">
            <a:avLst/>
          </a:prstGeom>
          <a:noFill/>
        </p:spPr>
        <p:txBody>
          <a:bodyPr wrap="none" rtlCol="0">
            <a:spAutoFit/>
          </a:bodyPr>
          <a:lstStyle/>
          <a:p>
            <a:r>
              <a:rPr lang="en-US" dirty="0" smtClean="0"/>
              <a:t>Collision-Free Cross Section (not possible with CO</a:t>
            </a:r>
            <a:r>
              <a:rPr lang="en-US" baseline="-25000" dirty="0" smtClean="0"/>
              <a:t>2 </a:t>
            </a:r>
            <a:r>
              <a:rPr lang="en-US" dirty="0" smtClean="0"/>
              <a:t> in air) :</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282" y="51314"/>
            <a:ext cx="2576332" cy="74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2098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799" y="2209081"/>
            <a:ext cx="2315557" cy="1743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272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3267" y="457200"/>
            <a:ext cx="4621265" cy="369332"/>
          </a:xfrm>
          <a:prstGeom prst="rect">
            <a:avLst/>
          </a:prstGeom>
          <a:noFill/>
        </p:spPr>
        <p:txBody>
          <a:bodyPr wrap="none" rtlCol="0">
            <a:spAutoFit/>
          </a:bodyPr>
          <a:lstStyle/>
          <a:p>
            <a:r>
              <a:rPr lang="en-US" dirty="0" smtClean="0"/>
              <a:t>Outline of </a:t>
            </a:r>
            <a:r>
              <a:rPr lang="en-US" dirty="0" err="1" smtClean="0"/>
              <a:t>Lineshape</a:t>
            </a:r>
            <a:r>
              <a:rPr lang="en-US" dirty="0" smtClean="0"/>
              <a:t> Calculation with Collisions</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55620"/>
            <a:ext cx="8610600" cy="5054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60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62000" y="381000"/>
            <a:ext cx="7553325" cy="5867400"/>
          </a:xfrm>
          <a:prstGeom prst="rect">
            <a:avLst/>
          </a:prstGeom>
          <a:noFill/>
          <a:ln w="9525">
            <a:noFill/>
            <a:miter lim="800000"/>
            <a:headEnd/>
            <a:tailEnd/>
          </a:ln>
        </p:spPr>
      </p:pic>
      <p:sp>
        <p:nvSpPr>
          <p:cNvPr id="3" name="TextBox 2"/>
          <p:cNvSpPr txBox="1"/>
          <p:nvPr/>
        </p:nvSpPr>
        <p:spPr>
          <a:xfrm>
            <a:off x="1600200" y="6324600"/>
            <a:ext cx="5398401" cy="369332"/>
          </a:xfrm>
          <a:prstGeom prst="rect">
            <a:avLst/>
          </a:prstGeom>
          <a:noFill/>
        </p:spPr>
        <p:txBody>
          <a:bodyPr wrap="none" rtlCol="0">
            <a:spAutoFit/>
          </a:bodyPr>
          <a:lstStyle/>
          <a:p>
            <a:r>
              <a:rPr lang="en-US" dirty="0" smtClean="0"/>
              <a:t>Nature Climate Change, </a:t>
            </a:r>
            <a:r>
              <a:rPr lang="en-US" dirty="0" err="1" smtClean="0"/>
              <a:t>Vol</a:t>
            </a:r>
            <a:r>
              <a:rPr lang="en-US" dirty="0" smtClean="0"/>
              <a:t>  3, p. 767, September 2013.</a:t>
            </a:r>
            <a:endParaRPr lang="en-US" dirty="0"/>
          </a:p>
        </p:txBody>
      </p:sp>
      <p:cxnSp>
        <p:nvCxnSpPr>
          <p:cNvPr id="5" name="Straight Arrow Connector 4"/>
          <p:cNvCxnSpPr/>
          <p:nvPr/>
        </p:nvCxnSpPr>
        <p:spPr>
          <a:xfrm>
            <a:off x="6248400" y="1066800"/>
            <a:ext cx="0" cy="838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5867400" y="762000"/>
            <a:ext cx="1975605" cy="369332"/>
          </a:xfrm>
          <a:prstGeom prst="rect">
            <a:avLst/>
          </a:prstGeom>
          <a:noFill/>
        </p:spPr>
        <p:txBody>
          <a:bodyPr wrap="none" rtlCol="0">
            <a:spAutoFit/>
          </a:bodyPr>
          <a:lstStyle/>
          <a:p>
            <a:r>
              <a:rPr lang="en-US" dirty="0" smtClean="0"/>
              <a:t>Happer et al., 1982</a:t>
            </a:r>
            <a:endParaRPr lang="en-US" dirty="0"/>
          </a:p>
        </p:txBody>
      </p:sp>
      <p:sp>
        <p:nvSpPr>
          <p:cNvPr id="6" name="TextBox 5"/>
          <p:cNvSpPr txBox="1"/>
          <p:nvPr/>
        </p:nvSpPr>
        <p:spPr>
          <a:xfrm>
            <a:off x="457200" y="76200"/>
            <a:ext cx="8137099" cy="461665"/>
          </a:xfrm>
          <a:prstGeom prst="rect">
            <a:avLst/>
          </a:prstGeom>
          <a:noFill/>
        </p:spPr>
        <p:txBody>
          <a:bodyPr wrap="none" rtlCol="0">
            <a:spAutoFit/>
          </a:bodyPr>
          <a:lstStyle/>
          <a:p>
            <a:r>
              <a:rPr lang="en-US" sz="2400" b="1" dirty="0" smtClean="0"/>
              <a:t>Climate Models Don’t Work; Red is Observed; Bars are Models</a:t>
            </a:r>
            <a:endParaRPr lang="en-US" sz="24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9421"/>
            <a:ext cx="8715376" cy="630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466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pper\Documents\m_files\climate\signu574.jpg"/>
          <p:cNvPicPr>
            <a:picLocks noChangeAspect="1" noChangeArrowheads="1"/>
          </p:cNvPicPr>
          <p:nvPr/>
        </p:nvPicPr>
        <p:blipFill>
          <a:blip r:embed="rId3" cstate="print"/>
          <a:srcRect/>
          <a:stretch>
            <a:fillRect/>
          </a:stretch>
        </p:blipFill>
        <p:spPr bwMode="auto">
          <a:xfrm>
            <a:off x="0" y="496455"/>
            <a:ext cx="9144000" cy="6361545"/>
          </a:xfrm>
          <a:prstGeom prst="rect">
            <a:avLst/>
          </a:prstGeom>
          <a:noFill/>
        </p:spPr>
      </p:pic>
      <p:sp>
        <p:nvSpPr>
          <p:cNvPr id="3" name="TextBox 2"/>
          <p:cNvSpPr txBox="1"/>
          <p:nvPr/>
        </p:nvSpPr>
        <p:spPr>
          <a:xfrm>
            <a:off x="228600" y="152400"/>
            <a:ext cx="8360687" cy="646331"/>
          </a:xfrm>
          <a:prstGeom prst="rect">
            <a:avLst/>
          </a:prstGeom>
          <a:noFill/>
        </p:spPr>
        <p:txBody>
          <a:bodyPr wrap="none" rtlCol="0">
            <a:spAutoFit/>
          </a:bodyPr>
          <a:lstStyle/>
          <a:p>
            <a:r>
              <a:rPr lang="en-US" b="1" dirty="0" smtClean="0"/>
              <a:t>Far-wing (global warming) cross sections much bigger with Lorentz broadening ( lines)</a:t>
            </a:r>
          </a:p>
          <a:p>
            <a:r>
              <a:rPr lang="en-US" b="1" dirty="0" smtClean="0"/>
              <a:t>than with realistic far-wing broadening (circles).</a:t>
            </a:r>
            <a:endParaRPr lang="en-US"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81000" y="685800"/>
            <a:ext cx="8333433" cy="5924550"/>
          </a:xfrm>
          <a:prstGeom prst="rect">
            <a:avLst/>
          </a:prstGeom>
          <a:noFill/>
          <a:ln w="9525">
            <a:noFill/>
            <a:miter lim="800000"/>
            <a:headEnd/>
            <a:tailEnd/>
          </a:ln>
          <a:effectLst/>
        </p:spPr>
      </p:pic>
      <p:sp>
        <p:nvSpPr>
          <p:cNvPr id="3" name="TextBox 2"/>
          <p:cNvSpPr txBox="1"/>
          <p:nvPr/>
        </p:nvSpPr>
        <p:spPr>
          <a:xfrm>
            <a:off x="2743200" y="228600"/>
            <a:ext cx="3700052" cy="769441"/>
          </a:xfrm>
          <a:prstGeom prst="rect">
            <a:avLst/>
          </a:prstGeom>
          <a:noFill/>
        </p:spPr>
        <p:txBody>
          <a:bodyPr wrap="none" rtlCol="0">
            <a:spAutoFit/>
          </a:bodyPr>
          <a:lstStyle/>
          <a:p>
            <a:r>
              <a:rPr lang="en-US" dirty="0" smtClean="0">
                <a:solidFill>
                  <a:prstClr val="black"/>
                </a:solidFill>
              </a:rPr>
              <a:t>390 </a:t>
            </a:r>
            <a:r>
              <a:rPr lang="en-US" dirty="0" err="1" smtClean="0">
                <a:solidFill>
                  <a:prstClr val="black"/>
                </a:solidFill>
              </a:rPr>
              <a:t>ppm</a:t>
            </a:r>
            <a:r>
              <a:rPr lang="en-US" dirty="0" smtClean="0">
                <a:solidFill>
                  <a:prstClr val="black"/>
                </a:solidFill>
              </a:rPr>
              <a:t> CO</a:t>
            </a:r>
            <a:r>
              <a:rPr lang="en-US" baseline="-25000" dirty="0" smtClean="0">
                <a:solidFill>
                  <a:prstClr val="black"/>
                </a:solidFill>
              </a:rPr>
              <a:t>2</a:t>
            </a:r>
            <a:endParaRPr lang="en-US" baseline="-25000" dirty="0">
              <a:solidFill>
                <a:prstClr val="black"/>
              </a:solidFill>
            </a:endParaRPr>
          </a:p>
        </p:txBody>
      </p:sp>
    </p:spTree>
    <p:extLst>
      <p:ext uri="{BB962C8B-B14F-4D97-AF65-F5344CB8AC3E}">
        <p14:creationId xmlns:p14="http://schemas.microsoft.com/office/powerpoint/2010/main" val="13764300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252900" cy="5509200"/>
          </a:xfrm>
          <a:prstGeom prst="rect">
            <a:avLst/>
          </a:prstGeom>
          <a:noFill/>
        </p:spPr>
        <p:txBody>
          <a:bodyPr wrap="none" rtlCol="0">
            <a:spAutoFit/>
          </a:bodyPr>
          <a:lstStyle/>
          <a:p>
            <a:r>
              <a:rPr lang="en-US" sz="4400" dirty="0" smtClean="0"/>
              <a:t>Using Voigt profiles increases</a:t>
            </a:r>
          </a:p>
          <a:p>
            <a:r>
              <a:rPr lang="en-US" sz="4400" dirty="0" smtClean="0"/>
              <a:t>the </a:t>
            </a:r>
            <a:r>
              <a:rPr lang="en-US" sz="4400" dirty="0" err="1" smtClean="0"/>
              <a:t>radiative</a:t>
            </a:r>
            <a:r>
              <a:rPr lang="en-US" sz="4400" dirty="0" smtClean="0"/>
              <a:t>-forcing increment</a:t>
            </a:r>
          </a:p>
          <a:p>
            <a:r>
              <a:rPr lang="en-US" sz="4400" dirty="0" smtClean="0"/>
              <a:t>from doubling CO</a:t>
            </a:r>
            <a:r>
              <a:rPr lang="en-US" sz="4400" baseline="-25000" dirty="0" smtClean="0"/>
              <a:t>2</a:t>
            </a:r>
            <a:r>
              <a:rPr lang="en-US" sz="4400" dirty="0" smtClean="0"/>
              <a:t> by a factor</a:t>
            </a:r>
          </a:p>
          <a:p>
            <a:r>
              <a:rPr lang="en-US" sz="4400" dirty="0" smtClean="0"/>
              <a:t>			~1.4</a:t>
            </a:r>
          </a:p>
          <a:p>
            <a:r>
              <a:rPr lang="en-US" sz="4400" dirty="0" smtClean="0"/>
              <a:t>But far wing absorption from Voigt</a:t>
            </a:r>
          </a:p>
          <a:p>
            <a:r>
              <a:rPr lang="en-US" sz="4400" dirty="0" smtClean="0"/>
              <a:t>profiles does not exist!</a:t>
            </a:r>
          </a:p>
          <a:p>
            <a:endParaRPr lang="en-US" sz="4400" dirty="0" smtClean="0"/>
          </a:p>
          <a:p>
            <a:r>
              <a:rPr lang="en-US" sz="4400" dirty="0" smtClean="0"/>
              <a:t>Need experimental measurements!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914400" y="1066800"/>
            <a:ext cx="6619875" cy="440055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096000" y="1295400"/>
            <a:ext cx="2619375" cy="2733675"/>
          </a:xfrm>
          <a:prstGeom prst="rect">
            <a:avLst/>
          </a:prstGeom>
          <a:noFill/>
          <a:ln w="9525">
            <a:noFill/>
            <a:miter lim="800000"/>
            <a:headEnd/>
            <a:tailEnd/>
          </a:ln>
        </p:spPr>
      </p:pic>
      <p:sp>
        <p:nvSpPr>
          <p:cNvPr id="4" name="TextBox 3"/>
          <p:cNvSpPr txBox="1"/>
          <p:nvPr/>
        </p:nvSpPr>
        <p:spPr>
          <a:xfrm>
            <a:off x="0" y="5943600"/>
            <a:ext cx="8915400" cy="369332"/>
          </a:xfrm>
          <a:prstGeom prst="rect">
            <a:avLst/>
          </a:prstGeom>
          <a:noFill/>
        </p:spPr>
        <p:txBody>
          <a:bodyPr wrap="square" rtlCol="0">
            <a:spAutoFit/>
          </a:bodyPr>
          <a:lstStyle/>
          <a:p>
            <a:r>
              <a:rPr lang="en-US" sz="1800" dirty="0" smtClean="0"/>
              <a:t>Hartmann, </a:t>
            </a:r>
            <a:r>
              <a:rPr lang="en-US" sz="1800" dirty="0" err="1" smtClean="0"/>
              <a:t>Boulet</a:t>
            </a:r>
            <a:r>
              <a:rPr lang="en-US" sz="1800" dirty="0" smtClean="0"/>
              <a:t> and Robert, </a:t>
            </a:r>
            <a:r>
              <a:rPr lang="en-US" sz="1800" i="1" dirty="0" err="1" smtClean="0"/>
              <a:t>Collisional</a:t>
            </a:r>
            <a:r>
              <a:rPr lang="en-US" sz="1800" i="1" dirty="0" smtClean="0"/>
              <a:t> Effects on Molecular Spectra, Elsevier, 2008</a:t>
            </a:r>
            <a:endParaRPr lang="en-US" sz="1800" i="1" dirty="0"/>
          </a:p>
        </p:txBody>
      </p:sp>
      <p:sp>
        <p:nvSpPr>
          <p:cNvPr id="5" name="TextBox 4"/>
          <p:cNvSpPr txBox="1"/>
          <p:nvPr/>
        </p:nvSpPr>
        <p:spPr>
          <a:xfrm>
            <a:off x="381000" y="457200"/>
            <a:ext cx="8150373" cy="584775"/>
          </a:xfrm>
          <a:prstGeom prst="rect">
            <a:avLst/>
          </a:prstGeom>
          <a:noFill/>
        </p:spPr>
        <p:txBody>
          <a:bodyPr wrap="none" rtlCol="0">
            <a:spAutoFit/>
          </a:bodyPr>
          <a:lstStyle/>
          <a:p>
            <a:r>
              <a:rPr lang="en-US" sz="3200" dirty="0" smtClean="0"/>
              <a:t>Voigt Line Shapes Don’t Work in Far Wings!</a:t>
            </a:r>
            <a:endParaRPr lang="en-US" sz="3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48200"/>
            <a:ext cx="8461996" cy="1292662"/>
          </a:xfrm>
          <a:prstGeom prst="rect">
            <a:avLst/>
          </a:prstGeom>
          <a:noFill/>
        </p:spPr>
        <p:txBody>
          <a:bodyPr wrap="none" rtlCol="0">
            <a:spAutoFit/>
          </a:bodyPr>
          <a:lstStyle/>
          <a:p>
            <a:r>
              <a:rPr lang="en-US" sz="3200" dirty="0" smtClean="0"/>
              <a:t>“Science is the belief in the ignorance of experts.”</a:t>
            </a:r>
          </a:p>
          <a:p>
            <a:endParaRPr lang="en-US" dirty="0" smtClean="0"/>
          </a:p>
          <a:p>
            <a:r>
              <a:rPr lang="en-US" sz="2800" dirty="0" smtClean="0"/>
              <a:t>Richard Feynman</a:t>
            </a:r>
          </a:p>
        </p:txBody>
      </p:sp>
      <p:pic>
        <p:nvPicPr>
          <p:cNvPr id="1026" name="Picture 2" descr="Richard Feynman Nobel.jpg">
            <a:hlinkClick r:id="rId3"/>
          </p:cNvPr>
          <p:cNvPicPr>
            <a:picLocks noChangeAspect="1" noChangeArrowheads="1"/>
          </p:cNvPicPr>
          <p:nvPr/>
        </p:nvPicPr>
        <p:blipFill>
          <a:blip r:embed="rId4" cstate="print"/>
          <a:srcRect/>
          <a:stretch>
            <a:fillRect/>
          </a:stretch>
        </p:blipFill>
        <p:spPr bwMode="auto">
          <a:xfrm>
            <a:off x="457200" y="381000"/>
            <a:ext cx="2895600" cy="4053840"/>
          </a:xfrm>
          <a:prstGeom prst="rect">
            <a:avLst/>
          </a:prstGeom>
          <a:noFill/>
        </p:spPr>
      </p:pic>
      <p:pic>
        <p:nvPicPr>
          <p:cNvPr id="4" name="Picture 2"/>
          <p:cNvPicPr>
            <a:picLocks noChangeAspect="1" noChangeArrowheads="1"/>
          </p:cNvPicPr>
          <p:nvPr/>
        </p:nvPicPr>
        <p:blipFill>
          <a:blip r:embed="rId5" cstate="print"/>
          <a:srcRect/>
          <a:stretch>
            <a:fillRect/>
          </a:stretch>
        </p:blipFill>
        <p:spPr bwMode="auto">
          <a:xfrm>
            <a:off x="4238147" y="1219200"/>
            <a:ext cx="4905853" cy="3138488"/>
          </a:xfrm>
          <a:prstGeom prst="rect">
            <a:avLst/>
          </a:prstGeom>
          <a:noFill/>
          <a:ln w="9525">
            <a:noFill/>
            <a:miter lim="800000"/>
            <a:headEnd/>
            <a:tailEnd/>
          </a:ln>
        </p:spPr>
      </p:pic>
      <p:sp>
        <p:nvSpPr>
          <p:cNvPr id="5" name="TextBox 4"/>
          <p:cNvSpPr txBox="1"/>
          <p:nvPr/>
        </p:nvSpPr>
        <p:spPr>
          <a:xfrm>
            <a:off x="2895600" y="228600"/>
            <a:ext cx="5970076" cy="1015663"/>
          </a:xfrm>
          <a:prstGeom prst="rect">
            <a:avLst/>
          </a:prstGeom>
          <a:noFill/>
        </p:spPr>
        <p:txBody>
          <a:bodyPr wrap="square" rtlCol="0">
            <a:spAutoFit/>
          </a:bodyPr>
          <a:lstStyle/>
          <a:p>
            <a:r>
              <a:rPr lang="en-US" sz="2000" b="1" dirty="0" smtClean="0"/>
              <a:t>Climate models are not working! Far-wing </a:t>
            </a:r>
            <a:r>
              <a:rPr lang="en-US" sz="2000" b="1" dirty="0" err="1" smtClean="0"/>
              <a:t>lineshapes</a:t>
            </a:r>
            <a:r>
              <a:rPr lang="en-US" sz="2000" b="1" dirty="0" smtClean="0"/>
              <a:t> (forcing </a:t>
            </a:r>
            <a:r>
              <a:rPr lang="en-US" sz="2000" b="1" dirty="0" smtClean="0">
                <a:latin typeface="Symbol" pitchFamily="18" charset="2"/>
              </a:rPr>
              <a:t>D</a:t>
            </a:r>
            <a:r>
              <a:rPr lang="en-US" sz="2000" b="1" dirty="0" smtClean="0"/>
              <a:t>Q</a:t>
            </a:r>
            <a:r>
              <a:rPr lang="en-US" sz="2000" b="1" baseline="-25000" dirty="0" smtClean="0"/>
              <a:t>2</a:t>
            </a:r>
            <a:r>
              <a:rPr lang="en-US" sz="2000" b="1" dirty="0" smtClean="0"/>
              <a:t>) are one of many possible causes. Clouds (feedback f) probably even more important </a:t>
            </a:r>
            <a:endParaRPr lang="en-US"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notrickszone.com/wp-content/uploads/2013/01/IPCC-temperature-chart-2012.gif"/>
          <p:cNvPicPr>
            <a:picLocks noChangeAspect="1" noChangeArrowheads="1"/>
          </p:cNvPicPr>
          <p:nvPr/>
        </p:nvPicPr>
        <p:blipFill>
          <a:blip r:embed="rId3" cstate="print"/>
          <a:srcRect/>
          <a:stretch>
            <a:fillRect/>
          </a:stretch>
        </p:blipFill>
        <p:spPr bwMode="auto">
          <a:xfrm>
            <a:off x="1143000" y="1524000"/>
            <a:ext cx="6934200" cy="5165772"/>
          </a:xfrm>
          <a:prstGeom prst="rect">
            <a:avLst/>
          </a:prstGeom>
          <a:noFill/>
          <a:ln w="9525">
            <a:noFill/>
            <a:miter lim="800000"/>
            <a:headEnd/>
            <a:tailEnd/>
          </a:ln>
        </p:spPr>
      </p:pic>
      <p:sp>
        <p:nvSpPr>
          <p:cNvPr id="3" name="TextBox 2"/>
          <p:cNvSpPr txBox="1"/>
          <p:nvPr/>
        </p:nvSpPr>
        <p:spPr>
          <a:xfrm>
            <a:off x="609600" y="152400"/>
            <a:ext cx="6086923" cy="769441"/>
          </a:xfrm>
          <a:prstGeom prst="rect">
            <a:avLst/>
          </a:prstGeom>
          <a:noFill/>
        </p:spPr>
        <p:txBody>
          <a:bodyPr wrap="none" rtlCol="0">
            <a:spAutoFit/>
          </a:bodyPr>
          <a:lstStyle/>
          <a:p>
            <a:r>
              <a:rPr lang="en-US" dirty="0" smtClean="0"/>
              <a:t> </a:t>
            </a:r>
            <a:r>
              <a:rPr lang="en-US" dirty="0" err="1" smtClean="0"/>
              <a:t>Der</a:t>
            </a:r>
            <a:r>
              <a:rPr lang="en-US" dirty="0" smtClean="0"/>
              <a:t> Spiegel, Jan. 2013</a:t>
            </a:r>
            <a:endParaRPr lang="en-US" dirty="0"/>
          </a:p>
        </p:txBody>
      </p:sp>
      <p:sp>
        <p:nvSpPr>
          <p:cNvPr id="4" name="Rectangle 3"/>
          <p:cNvSpPr/>
          <p:nvPr/>
        </p:nvSpPr>
        <p:spPr>
          <a:xfrm>
            <a:off x="685800" y="914400"/>
            <a:ext cx="7924800" cy="369332"/>
          </a:xfrm>
          <a:prstGeom prst="rect">
            <a:avLst/>
          </a:prstGeom>
        </p:spPr>
        <p:txBody>
          <a:bodyPr wrap="square">
            <a:spAutoFit/>
          </a:bodyPr>
          <a:lstStyle/>
          <a:p>
            <a:r>
              <a:rPr lang="de-DE" sz="1800" i="1" u="sng" dirty="0" smtClean="0">
                <a:hlinkClick r:id="rId4"/>
              </a:rPr>
              <a:t>Klimawandel: Forscher rätseln über Stillstand bei Erderwärmung</a:t>
            </a:r>
            <a:r>
              <a:rPr lang="de-DE" sz="1800" dirty="0" smtClean="0"/>
              <a:t> </a:t>
            </a:r>
            <a:endParaRPr lang="en-US" sz="1800" dirty="0"/>
          </a:p>
        </p:txBody>
      </p:sp>
      <p:sp>
        <p:nvSpPr>
          <p:cNvPr id="5" name="TextBox 4"/>
          <p:cNvSpPr txBox="1"/>
          <p:nvPr/>
        </p:nvSpPr>
        <p:spPr>
          <a:xfrm>
            <a:off x="2971800" y="152400"/>
            <a:ext cx="4299510" cy="461665"/>
          </a:xfrm>
          <a:prstGeom prst="rect">
            <a:avLst/>
          </a:prstGeom>
          <a:noFill/>
        </p:spPr>
        <p:txBody>
          <a:bodyPr wrap="none" rtlCol="0">
            <a:spAutoFit/>
          </a:bodyPr>
          <a:lstStyle/>
          <a:p>
            <a:r>
              <a:rPr lang="en-US" sz="2400" b="1" dirty="0" smtClean="0"/>
              <a:t>The press is beginning to notice!</a:t>
            </a:r>
            <a:endParaRPr 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90600" y="6248400"/>
            <a:ext cx="7543800" cy="400050"/>
          </a:xfrm>
          <a:prstGeom prst="rect">
            <a:avLst/>
          </a:prstGeom>
          <a:noFill/>
          <a:ln w="9525">
            <a:noFill/>
            <a:miter lim="800000"/>
            <a:headEnd/>
            <a:tailEnd/>
          </a:ln>
        </p:spPr>
        <p:txBody>
          <a:bodyPr>
            <a:spAutoFit/>
          </a:bodyPr>
          <a:lstStyle/>
          <a:p>
            <a:r>
              <a:rPr lang="en-US" sz="2000"/>
              <a:t>http://www.drroyspencer.com/latest-global-temperatures/</a:t>
            </a:r>
          </a:p>
        </p:txBody>
      </p:sp>
      <p:sp>
        <p:nvSpPr>
          <p:cNvPr id="14340" name="TextBox 4"/>
          <p:cNvSpPr txBox="1">
            <a:spLocks noChangeArrowheads="1"/>
          </p:cNvSpPr>
          <p:nvPr/>
        </p:nvSpPr>
        <p:spPr bwMode="auto">
          <a:xfrm>
            <a:off x="1066800" y="0"/>
            <a:ext cx="6836615" cy="1077218"/>
          </a:xfrm>
          <a:prstGeom prst="rect">
            <a:avLst/>
          </a:prstGeom>
          <a:noFill/>
          <a:ln w="9525">
            <a:noFill/>
            <a:miter lim="800000"/>
            <a:headEnd/>
            <a:tailEnd/>
          </a:ln>
        </p:spPr>
        <p:txBody>
          <a:bodyPr wrap="none">
            <a:spAutoFit/>
          </a:bodyPr>
          <a:lstStyle/>
          <a:p>
            <a:r>
              <a:rPr lang="en-US" sz="3200" dirty="0"/>
              <a:t>Satellite temperature </a:t>
            </a:r>
            <a:r>
              <a:rPr lang="en-US" sz="3200" dirty="0" smtClean="0"/>
              <a:t>measurements of </a:t>
            </a:r>
          </a:p>
          <a:p>
            <a:r>
              <a:rPr lang="en-US" sz="3200" dirty="0" smtClean="0"/>
              <a:t>lower atmosphere show </a:t>
            </a:r>
            <a:r>
              <a:rPr lang="en-US" sz="3200" dirty="0"/>
              <a:t>little warming</a:t>
            </a:r>
          </a:p>
        </p:txBody>
      </p:sp>
      <p:pic>
        <p:nvPicPr>
          <p:cNvPr id="2" name="Picture 2" descr="http://www.drroyspencer.com/wp-content/uploads/UAH_LT_1979_thru_August_2014_v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6475"/>
            <a:ext cx="9076296" cy="5241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http://upload.wikimedia.org/wikipedia/commons/thumb/d/d7/Enso_elnino.png/256px-Enso_elnino.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52400"/>
            <a:ext cx="34290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3" name="Picture 4" descr="http://upload.wikimedia.org/wikipedia/commons/thumb/f/fa/Enso_normal.png/256px-Enso_normal.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2286000"/>
            <a:ext cx="32004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4" name="Picture 6" descr="http://upload.wikimedia.org/wikipedia/commons/thumb/6/6c/Enso_lanina.png/256px-Enso_lanina.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 y="4343400"/>
            <a:ext cx="358140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TextBox 4"/>
          <p:cNvSpPr txBox="1">
            <a:spLocks noChangeArrowheads="1"/>
          </p:cNvSpPr>
          <p:nvPr/>
        </p:nvSpPr>
        <p:spPr bwMode="auto">
          <a:xfrm>
            <a:off x="4572000" y="1066800"/>
            <a:ext cx="20034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US" smtClean="0">
                <a:solidFill>
                  <a:srgbClr val="000000"/>
                </a:solidFill>
              </a:rPr>
              <a:t>El Nino</a:t>
            </a:r>
          </a:p>
        </p:txBody>
      </p:sp>
      <p:sp>
        <p:nvSpPr>
          <p:cNvPr id="138246" name="TextBox 5"/>
          <p:cNvSpPr txBox="1">
            <a:spLocks noChangeArrowheads="1"/>
          </p:cNvSpPr>
          <p:nvPr/>
        </p:nvSpPr>
        <p:spPr bwMode="auto">
          <a:xfrm>
            <a:off x="4572000" y="3276600"/>
            <a:ext cx="20018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US" smtClean="0">
                <a:solidFill>
                  <a:srgbClr val="000000"/>
                </a:solidFill>
              </a:rPr>
              <a:t>Normal</a:t>
            </a:r>
          </a:p>
        </p:txBody>
      </p:sp>
      <p:sp>
        <p:nvSpPr>
          <p:cNvPr id="138247" name="TextBox 6"/>
          <p:cNvSpPr txBox="1">
            <a:spLocks noChangeArrowheads="1"/>
          </p:cNvSpPr>
          <p:nvPr/>
        </p:nvSpPr>
        <p:spPr bwMode="auto">
          <a:xfrm>
            <a:off x="4572000" y="5410200"/>
            <a:ext cx="21304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US" smtClean="0">
                <a:solidFill>
                  <a:srgbClr val="000000"/>
                </a:solidFill>
              </a:rPr>
              <a:t>La Nina</a:t>
            </a:r>
          </a:p>
        </p:txBody>
      </p:sp>
    </p:spTree>
    <p:extLst>
      <p:ext uri="{BB962C8B-B14F-4D97-AF65-F5344CB8AC3E}">
        <p14:creationId xmlns:p14="http://schemas.microsoft.com/office/powerpoint/2010/main" val="358211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happer\Pictures\Dell\2335dn MFP_20130829_11472067_1.jpg"/>
          <p:cNvPicPr>
            <a:picLocks noChangeAspect="1" noChangeArrowheads="1"/>
          </p:cNvPicPr>
          <p:nvPr/>
        </p:nvPicPr>
        <p:blipFill>
          <a:blip r:embed="rId3" cstate="print"/>
          <a:srcRect/>
          <a:stretch>
            <a:fillRect/>
          </a:stretch>
        </p:blipFill>
        <p:spPr bwMode="auto">
          <a:xfrm>
            <a:off x="304800" y="846138"/>
            <a:ext cx="8305800" cy="6011862"/>
          </a:xfrm>
          <a:prstGeom prst="rect">
            <a:avLst/>
          </a:prstGeom>
          <a:noFill/>
          <a:ln w="9525">
            <a:noFill/>
            <a:miter lim="800000"/>
            <a:headEnd/>
            <a:tailEnd/>
          </a:ln>
        </p:spPr>
      </p:pic>
      <p:sp>
        <p:nvSpPr>
          <p:cNvPr id="3" name="TextBox 2"/>
          <p:cNvSpPr txBox="1"/>
          <p:nvPr/>
        </p:nvSpPr>
        <p:spPr>
          <a:xfrm>
            <a:off x="990600" y="228600"/>
            <a:ext cx="6495304" cy="523220"/>
          </a:xfrm>
          <a:prstGeom prst="rect">
            <a:avLst/>
          </a:prstGeom>
          <a:noFill/>
        </p:spPr>
        <p:txBody>
          <a:bodyPr wrap="none" rtlCol="0">
            <a:spAutoFit/>
          </a:bodyPr>
          <a:lstStyle/>
          <a:p>
            <a:r>
              <a:rPr lang="en-US" sz="2800" b="1" dirty="0" smtClean="0"/>
              <a:t>Al Gore, Climate Scientist, Nobel Laureate.</a:t>
            </a:r>
            <a:endParaRPr lang="en-US"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tatic.theurbn.com/wp-content/uploads/2010/12/earth-from-space-western.jpg"/>
          <p:cNvPicPr>
            <a:picLocks noChangeAspect="1" noChangeArrowheads="1"/>
          </p:cNvPicPr>
          <p:nvPr/>
        </p:nvPicPr>
        <p:blipFill>
          <a:blip r:embed="rId3" cstate="print"/>
          <a:srcRect/>
          <a:stretch>
            <a:fillRect/>
          </a:stretch>
        </p:blipFill>
        <p:spPr bwMode="auto">
          <a:xfrm>
            <a:off x="1524000" y="685800"/>
            <a:ext cx="6172200" cy="6172200"/>
          </a:xfrm>
          <a:prstGeom prst="rect">
            <a:avLst/>
          </a:prstGeom>
          <a:noFill/>
          <a:ln w="9525">
            <a:noFill/>
            <a:miter lim="800000"/>
            <a:headEnd/>
            <a:tailEnd/>
          </a:ln>
        </p:spPr>
      </p:pic>
      <p:sp>
        <p:nvSpPr>
          <p:cNvPr id="3" name="TextBox 2"/>
          <p:cNvSpPr txBox="1"/>
          <p:nvPr/>
        </p:nvSpPr>
        <p:spPr>
          <a:xfrm>
            <a:off x="838200" y="76200"/>
            <a:ext cx="7186967" cy="523220"/>
          </a:xfrm>
          <a:prstGeom prst="rect">
            <a:avLst/>
          </a:prstGeom>
          <a:noFill/>
        </p:spPr>
        <p:txBody>
          <a:bodyPr wrap="none" rtlCol="0">
            <a:spAutoFit/>
          </a:bodyPr>
          <a:lstStyle/>
          <a:p>
            <a:r>
              <a:rPr lang="en-US" sz="2800" b="1" dirty="0" smtClean="0"/>
              <a:t>The Original for the Image on the Book’s Cover.</a:t>
            </a:r>
            <a:endParaRPr lang="en-US"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1932</TotalTime>
  <Words>4157</Words>
  <Application>Microsoft Office PowerPoint</Application>
  <PresentationFormat>On-screen Show (4:3)</PresentationFormat>
  <Paragraphs>227</Paragraphs>
  <Slides>45</Slides>
  <Notes>33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Examples of FTIR Data from a Satellite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happer</dc:creator>
  <cp:lastModifiedBy>happer</cp:lastModifiedBy>
  <cp:revision>185</cp:revision>
  <cp:lastPrinted>2014-09-04T16:02:58Z</cp:lastPrinted>
  <dcterms:created xsi:type="dcterms:W3CDTF">2013-09-18T20:31:56Z</dcterms:created>
  <dcterms:modified xsi:type="dcterms:W3CDTF">2014-09-08T12:04:15Z</dcterms:modified>
</cp:coreProperties>
</file>