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slides/_rels/slide1.xml.rels" ContentType="application/vnd.openxmlformats-package.relationships+xml"/>
  <Override PartName="/ppt/slides/slide1.xml" ContentType="application/vnd.openxmlformats-officedocument.presentationml.slid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sldImg"/>
          </p:nvPr>
        </p:nvSpPr>
        <p:spPr>
          <a:xfrm>
            <a:off x="533520" y="764280"/>
            <a:ext cx="6704640" cy="3771360"/>
          </a:xfrm>
          <a:prstGeom prst="rect">
            <a:avLst/>
          </a:prstGeom>
        </p:spPr>
        <p:txBody>
          <a:bodyPr lIns="0" rIns="0" tIns="0" bIns="0" anchor="ctr"/>
          <a:p>
            <a:pPr algn="ctr"/>
            <a:r>
              <a:rPr b="0" lang="en-US" sz="4400" spc="-1" strike="noStrike">
                <a:latin typeface="Arial"/>
              </a:rPr>
              <a:t>Click to move the slide</a:t>
            </a:r>
            <a:endParaRPr b="0" lang="en-US" sz="4400" spc="-1" strike="noStrike">
              <a:latin typeface="Arial"/>
            </a:endParaRPr>
          </a:p>
        </p:txBody>
      </p:sp>
      <p:sp>
        <p:nvSpPr>
          <p:cNvPr id="39" name="PlaceHolder 2"/>
          <p:cNvSpPr>
            <a:spLocks noGrp="1"/>
          </p:cNvSpPr>
          <p:nvPr>
            <p:ph type="body"/>
          </p:nvPr>
        </p:nvSpPr>
        <p:spPr>
          <a:xfrm>
            <a:off x="777240" y="4777560"/>
            <a:ext cx="6217560" cy="4525920"/>
          </a:xfrm>
          <a:prstGeom prst="rect">
            <a:avLst/>
          </a:prstGeom>
        </p:spPr>
        <p:txBody>
          <a:bodyPr lIns="0" rIns="0" tIns="0" bIns="0"/>
          <a:p>
            <a:r>
              <a:rPr b="0" lang="en-US" sz="2000" spc="-1" strike="noStrike">
                <a:latin typeface="Arial"/>
              </a:rPr>
              <a:t>Click to edit the notes format</a:t>
            </a:r>
            <a:endParaRPr b="0" lang="en-US" sz="2000" spc="-1" strike="noStrike">
              <a:latin typeface="Arial"/>
            </a:endParaRPr>
          </a:p>
        </p:txBody>
      </p:sp>
      <p:sp>
        <p:nvSpPr>
          <p:cNvPr id="40" name="PlaceHolder 3"/>
          <p:cNvSpPr>
            <a:spLocks noGrp="1"/>
          </p:cNvSpPr>
          <p:nvPr>
            <p:ph type="hdr"/>
          </p:nvPr>
        </p:nvSpPr>
        <p:spPr>
          <a:xfrm>
            <a:off x="0" y="0"/>
            <a:ext cx="3372840" cy="502560"/>
          </a:xfrm>
          <a:prstGeom prst="rect">
            <a:avLst/>
          </a:prstGeom>
        </p:spPr>
        <p:txBody>
          <a:bodyPr lIns="0" rIns="0" tIns="0" bIns="0"/>
          <a:p>
            <a:r>
              <a:rPr b="0" lang="en-US" sz="1400" spc="-1" strike="noStrike">
                <a:solidFill>
                  <a:srgbClr val="303d22"/>
                </a:solidFill>
                <a:latin typeface="Arial"/>
              </a:rPr>
              <a:t>&lt;header&gt;</a:t>
            </a:r>
            <a:endParaRPr b="0" lang="en-US" sz="1400" spc="-1" strike="noStrike">
              <a:solidFill>
                <a:srgbClr val="303d22"/>
              </a:solidFill>
              <a:latin typeface="Arial"/>
            </a:endParaRPr>
          </a:p>
        </p:txBody>
      </p:sp>
      <p:sp>
        <p:nvSpPr>
          <p:cNvPr id="41" name="PlaceHolder 4"/>
          <p:cNvSpPr>
            <a:spLocks noGrp="1"/>
          </p:cNvSpPr>
          <p:nvPr>
            <p:ph type="dt"/>
          </p:nvPr>
        </p:nvSpPr>
        <p:spPr>
          <a:xfrm>
            <a:off x="4399200" y="0"/>
            <a:ext cx="3372840" cy="502560"/>
          </a:xfrm>
          <a:prstGeom prst="rect">
            <a:avLst/>
          </a:prstGeom>
        </p:spPr>
        <p:txBody>
          <a:bodyPr lIns="0" rIns="0" tIns="0" bIns="0"/>
          <a:p>
            <a:pPr algn="r"/>
            <a:r>
              <a:rPr b="0" lang="en-US" sz="1400" spc="-1" strike="noStrike">
                <a:solidFill>
                  <a:srgbClr val="303d22"/>
                </a:solidFill>
                <a:latin typeface="Arial"/>
              </a:rPr>
              <a:t>&lt;date/time&gt;</a:t>
            </a:r>
            <a:endParaRPr b="0" lang="en-US" sz="1400" spc="-1" strike="noStrike">
              <a:solidFill>
                <a:srgbClr val="303d22"/>
              </a:solidFill>
              <a:latin typeface="Arial"/>
            </a:endParaRPr>
          </a:p>
        </p:txBody>
      </p:sp>
      <p:sp>
        <p:nvSpPr>
          <p:cNvPr id="42" name="PlaceHolder 5"/>
          <p:cNvSpPr>
            <a:spLocks noGrp="1"/>
          </p:cNvSpPr>
          <p:nvPr>
            <p:ph type="ftr"/>
          </p:nvPr>
        </p:nvSpPr>
        <p:spPr>
          <a:xfrm>
            <a:off x="0" y="9555480"/>
            <a:ext cx="3372840" cy="502560"/>
          </a:xfrm>
          <a:prstGeom prst="rect">
            <a:avLst/>
          </a:prstGeom>
        </p:spPr>
        <p:txBody>
          <a:bodyPr lIns="0" rIns="0" tIns="0" bIns="0" anchor="b"/>
          <a:p>
            <a:r>
              <a:rPr b="0" lang="en-US" sz="1400" spc="-1" strike="noStrike">
                <a:solidFill>
                  <a:srgbClr val="303d22"/>
                </a:solidFill>
                <a:latin typeface="Arial"/>
              </a:rPr>
              <a:t>&lt;footer&gt;</a:t>
            </a:r>
            <a:endParaRPr b="0" lang="en-US" sz="1400" spc="-1" strike="noStrike">
              <a:solidFill>
                <a:srgbClr val="303d22"/>
              </a:solidFill>
              <a:latin typeface="Arial"/>
            </a:endParaRPr>
          </a:p>
        </p:txBody>
      </p:sp>
      <p:sp>
        <p:nvSpPr>
          <p:cNvPr id="43" name="PlaceHolder 6"/>
          <p:cNvSpPr>
            <a:spLocks noGrp="1"/>
          </p:cNvSpPr>
          <p:nvPr>
            <p:ph type="sldNum"/>
          </p:nvPr>
        </p:nvSpPr>
        <p:spPr>
          <a:xfrm>
            <a:off x="4399200" y="9555480"/>
            <a:ext cx="3372840" cy="502560"/>
          </a:xfrm>
          <a:prstGeom prst="rect">
            <a:avLst/>
          </a:prstGeom>
        </p:spPr>
        <p:txBody>
          <a:bodyPr lIns="0" rIns="0" tIns="0" bIns="0" anchor="b"/>
          <a:p>
            <a:pPr algn="r"/>
            <a:fld id="{14C3207E-9705-4F53-8E99-EF03F8B01F19}" type="slidenum">
              <a:rPr b="0" lang="en-US" sz="1400" spc="-1" strike="noStrike">
                <a:solidFill>
                  <a:srgbClr val="303d22"/>
                </a:solidFill>
                <a:latin typeface="Arial"/>
              </a:rPr>
              <a:t>&lt;number&gt;</a:t>
            </a:fld>
            <a:endParaRPr b="0" lang="en-US" sz="1400" spc="-1" strike="noStrike">
              <a:solidFill>
                <a:srgbClr val="303d22"/>
              </a:solidFill>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1587960" y="1005840"/>
            <a:ext cx="4596480" cy="3447360"/>
          </a:xfrm>
          <a:prstGeom prst="rect">
            <a:avLst/>
          </a:prstGeom>
        </p:spPr>
      </p:sp>
      <p:sp>
        <p:nvSpPr>
          <p:cNvPr id="48" name="PlaceHolder 2"/>
          <p:cNvSpPr>
            <a:spLocks noGrp="1"/>
          </p:cNvSpPr>
          <p:nvPr>
            <p:ph type="body"/>
          </p:nvPr>
        </p:nvSpPr>
        <p:spPr>
          <a:xfrm>
            <a:off x="1185120" y="4787640"/>
            <a:ext cx="5407560" cy="7366680"/>
          </a:xfrm>
          <a:prstGeom prst="rect">
            <a:avLst/>
          </a:prstGeom>
        </p:spPr>
        <p:txBody>
          <a:bodyPr lIns="0" rIns="0" tIns="0" bIns="0"/>
          <a:p>
            <a:r>
              <a:rPr b="0" lang="en-US" sz="2000" spc="-1" strike="noStrike">
                <a:latin typeface="Arial"/>
              </a:rPr>
              <a:t>Estimates of land use flux via bookkeeping based (H&amp;N, BLUE, OSCAR, in bold) and DGVM‐based (17 estimates shown here faintly and separately in Figure S1; see Table S1 for references), all shown at annual resolution. We use the color map batlow (Crameri, 2021) in this study to prevent visual distortion of the data and to make this work accessible to readers with differing color vision (Crameri et al., 2020).</a:t>
            </a:r>
            <a:endParaRPr b="0" lang="en-US" sz="2000" spc="-1" strike="noStrike">
              <a:latin typeface="Arial"/>
            </a:endParaRPr>
          </a:p>
          <a:p>
            <a:r>
              <a:rPr b="0" lang="en-US" sz="2000" spc="-1" strike="noStrike">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endParaRPr b="0" lang="en-US"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44000" cy="6858000"/>
          </a:xfrm>
          <a:prstGeom prst="rect">
            <a:avLst/>
          </a:prstGeom>
          <a:solidFill>
            <a:srgbClr val="0054a6"/>
          </a:solidFill>
          <a:ln>
            <a:noFill/>
          </a:ln>
        </p:spPr>
        <p:style>
          <a:lnRef idx="0"/>
          <a:fillRef idx="0"/>
          <a:effectRef idx="0"/>
          <a:fontRef idx="minor"/>
        </p:style>
      </p:sp>
      <p:sp>
        <p:nvSpPr>
          <p:cNvPr id="1" name="CustomShape 2"/>
          <p:cNvSpPr/>
          <p:nvPr/>
        </p:nvSpPr>
        <p:spPr>
          <a:xfrm>
            <a:off x="0" y="0"/>
            <a:ext cx="144000" cy="1198440"/>
          </a:xfrm>
          <a:prstGeom prst="rect">
            <a:avLst/>
          </a:prstGeom>
          <a:solidFill>
            <a:srgbClr val="ffce34"/>
          </a:solidFill>
          <a:ln>
            <a:noFill/>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rIns="90000" tIns="46800" bIns="46800"/>
          <a:p>
            <a:r>
              <a:rPr b="0" lang="en-US" sz="1100" spc="-1" strike="noStrike">
                <a:solidFill>
                  <a:srgbClr val="000000"/>
                </a:solidFill>
                <a:latin typeface="Arial"/>
              </a:rPr>
              <a:t>Using the atmospheric CO2 growth rate to constrain the CO2 flux from land use and land cover change since 1900</a:t>
            </a:r>
            <a:endParaRPr b="0" lang="en-US" sz="1100" spc="-1" strike="noStrike">
              <a:solidFill>
                <a:srgbClr val="000000"/>
              </a:solidFill>
              <a:latin typeface="Arial"/>
            </a:endParaRPr>
          </a:p>
        </p:txBody>
      </p:sp>
      <p:sp>
        <p:nvSpPr>
          <p:cNvPr id="45" name="TextShape 2"/>
          <p:cNvSpPr txBox="1"/>
          <p:nvPr/>
        </p:nvSpPr>
        <p:spPr>
          <a:xfrm>
            <a:off x="360000" y="5940000"/>
            <a:ext cx="8640000" cy="451800"/>
          </a:xfrm>
          <a:prstGeom prst="rect">
            <a:avLst/>
          </a:prstGeom>
          <a:noFill/>
          <a:ln>
            <a:noFill/>
          </a:ln>
        </p:spPr>
        <p:txBody>
          <a:bodyPr lIns="90000" rIns="90000" tIns="45000" bIns="45000"/>
          <a:p>
            <a:r>
              <a:rPr b="1" lang="en-US" sz="800" spc="-1" strike="noStrike">
                <a:solidFill>
                  <a:srgbClr val="0054a6"/>
                </a:solidFill>
                <a:latin typeface="Arial"/>
              </a:rPr>
              <a:t>Global Change Biology, Volume: 28, Issue: 24, Pages: 7327-7339, First published: 19 September 2022, DOI: (10.1111/gcb.16396) </a:t>
            </a:r>
            <a:endParaRPr b="0" lang="en-US" sz="800" spc="-1" strike="noStrike">
              <a:solidFill>
                <a:srgbClr val="000000"/>
              </a:solidFill>
              <a:latin typeface="Arial"/>
            </a:endParaRPr>
          </a:p>
        </p:txBody>
      </p:sp>
      <p:pic>
        <p:nvPicPr>
          <p:cNvPr id="46" name="Main graphic" descr=""/>
          <p:cNvPicPr/>
          <p:nvPr/>
        </p:nvPicPr>
        <p:blipFill>
          <a:blip r:embed="rId1"/>
          <a:stretch/>
        </p:blipFill>
        <p:spPr>
          <a:xfrm>
            <a:off x="1498680" y="762120"/>
            <a:ext cx="6197760" cy="3809880"/>
          </a:xfrm>
          <a:prstGeom prst="rect">
            <a:avLst/>
          </a:prstGeom>
          <a:ln>
            <a:noFill/>
          </a:ln>
        </p:spPr>
      </p:pic>
    </p:spTree>
  </p:cSld>
  <p:transition>
    <p:wipe dir="r"/>
  </p:transition>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LibreOffice/6.0.7.3$Linux_X86_64 LibreOffice_project/dc89aa7a9eabfd848af146d5086077aeed2ae4a5</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cp:revision>0</cp:revision>
  <dc:subject/>
  <dc:title/>
</cp:coreProperties>
</file>